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7" r:id="rId2"/>
  </p:sldMasterIdLst>
  <p:notesMasterIdLst>
    <p:notesMasterId r:id="rId14"/>
  </p:notesMasterIdLst>
  <p:handoutMasterIdLst>
    <p:handoutMasterId r:id="rId15"/>
  </p:handoutMasterIdLst>
  <p:sldIdLst>
    <p:sldId id="686" r:id="rId3"/>
    <p:sldId id="981" r:id="rId4"/>
    <p:sldId id="982" r:id="rId5"/>
    <p:sldId id="930" r:id="rId6"/>
    <p:sldId id="983" r:id="rId7"/>
    <p:sldId id="984" r:id="rId8"/>
    <p:sldId id="985" r:id="rId9"/>
    <p:sldId id="986" r:id="rId10"/>
    <p:sldId id="987" r:id="rId11"/>
    <p:sldId id="979" r:id="rId12"/>
    <p:sldId id="980" r:id="rId13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7" pos="340" userDrawn="1">
          <p15:clr>
            <a:srgbClr val="A4A3A4"/>
          </p15:clr>
        </p15:guide>
        <p15:guide id="8" pos="5420">
          <p15:clr>
            <a:srgbClr val="A4A3A4"/>
          </p15:clr>
        </p15:guide>
        <p15:guide id="9" pos="3016" userDrawn="1">
          <p15:clr>
            <a:srgbClr val="A4A3A4"/>
          </p15:clr>
        </p15:guide>
        <p15:guide id="10" pos="1837" userDrawn="1">
          <p15:clr>
            <a:srgbClr val="A4A3A4"/>
          </p15:clr>
        </p15:guide>
        <p15:guide id="11" pos="4216">
          <p15:clr>
            <a:srgbClr val="A4A3A4"/>
          </p15:clr>
        </p15:guide>
        <p15:guide id="12" orient="horz" pos="1570" userDrawn="1">
          <p15:clr>
            <a:srgbClr val="A4A3A4"/>
          </p15:clr>
        </p15:guide>
        <p15:guide id="13" pos="2971">
          <p15:clr>
            <a:srgbClr val="A4A3A4"/>
          </p15:clr>
        </p15:guide>
        <p15:guide id="14" orient="horz" pos="2795">
          <p15:clr>
            <a:srgbClr val="A4A3A4"/>
          </p15:clr>
        </p15:guide>
        <p15:guide id="15" orient="horz" pos="709">
          <p15:clr>
            <a:srgbClr val="A4A3A4"/>
          </p15:clr>
        </p15:guide>
        <p15:guide id="16" orient="horz" pos="890">
          <p15:clr>
            <a:srgbClr val="A4A3A4"/>
          </p15:clr>
        </p15:guide>
        <p15:guide id="17" pos="4105">
          <p15:clr>
            <a:srgbClr val="A4A3A4"/>
          </p15:clr>
        </p15:guide>
        <p15:guide id="18" pos="3515">
          <p15:clr>
            <a:srgbClr val="A4A3A4"/>
          </p15:clr>
        </p15:guide>
        <p15:guide id="19" pos="3833">
          <p15:clr>
            <a:srgbClr val="A4A3A4"/>
          </p15:clr>
        </p15:guide>
        <p15:guide id="20" pos="1020">
          <p15:clr>
            <a:srgbClr val="A4A3A4"/>
          </p15:clr>
        </p15:guide>
        <p15:guide id="21" pos="1655">
          <p15:clr>
            <a:srgbClr val="A4A3A4"/>
          </p15:clr>
        </p15:guide>
        <p15:guide id="22" pos="13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38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a Bendersky" initials="VB" lastIdx="32" clrIdx="0"/>
  <p:cmAuthor id="2" name="Natalia Oliari" initials="NO" lastIdx="12" clrIdx="1"/>
  <p:cmAuthor id="3" name="Anel Vasquez Cieza" initials="AVC" lastIdx="1" clrIdx="2"/>
  <p:cmAuthor id="4" name="Coty" initials="C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A4B"/>
    <a:srgbClr val="D7DF23"/>
    <a:srgbClr val="D71920"/>
    <a:srgbClr val="A0190C"/>
    <a:srgbClr val="99CC00"/>
    <a:srgbClr val="E0861A"/>
    <a:srgbClr val="006600"/>
    <a:srgbClr val="00FFFF"/>
    <a:srgbClr val="ACB400"/>
    <a:srgbClr val="C1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1273" autoAdjust="0"/>
  </p:normalViewPr>
  <p:slideViewPr>
    <p:cSldViewPr>
      <p:cViewPr varScale="1">
        <p:scale>
          <a:sx n="78" d="100"/>
          <a:sy n="78" d="100"/>
        </p:scale>
        <p:origin x="1675" y="72"/>
      </p:cViewPr>
      <p:guideLst>
        <p:guide orient="horz" pos="3974"/>
        <p:guide orient="horz" pos="3793"/>
        <p:guide orient="horz" pos="210"/>
        <p:guide pos="340"/>
        <p:guide pos="5420"/>
        <p:guide pos="3016"/>
        <p:guide pos="1837"/>
        <p:guide pos="4216"/>
        <p:guide orient="horz" pos="1570"/>
        <p:guide pos="2971"/>
        <p:guide orient="horz" pos="2795"/>
        <p:guide orient="horz" pos="709"/>
        <p:guide orient="horz" pos="890"/>
        <p:guide pos="4105"/>
        <p:guide pos="3515"/>
        <p:guide pos="3833"/>
        <p:guide pos="1020"/>
        <p:guide pos="1655"/>
        <p:guide pos="1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446"/>
    </p:cViewPr>
  </p:sorterViewPr>
  <p:notesViewPr>
    <p:cSldViewPr>
      <p:cViewPr varScale="1">
        <p:scale>
          <a:sx n="45" d="100"/>
          <a:sy n="45" d="100"/>
        </p:scale>
        <p:origin x="-2309" y="-72"/>
      </p:cViewPr>
      <p:guideLst>
        <p:guide orient="horz" pos="3156"/>
        <p:guide pos="2170"/>
        <p:guide orient="horz" pos="3127"/>
        <p:guide pos="2141"/>
        <p:guide orient="horz" pos="2955"/>
        <p:guide orient="horz" pos="2928"/>
        <p:guide pos="223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D7DF2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552-A3E1-DD62017FDA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719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34-4552-A3E1-DD62017FDAFA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4-4552-A3E1-DD62017FDA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0190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34-4552-A3E1-DD62017FD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Americas</a:t>
            </a:r>
          </a:p>
        </c:rich>
      </c:tx>
      <c:layout>
        <c:manualLayout>
          <c:xMode val="edge"/>
          <c:yMode val="edge"/>
          <c:x val="0.35177882779686903"/>
          <c:y val="0.56910294852573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6670962199312717"/>
          <c:y val="0.29207479593536567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019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D719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D7DF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9-447D-B12A-40921856E6AA}"/>
              </c:ext>
            </c:extLst>
          </c:dPt>
          <c:dLbls>
            <c:dLbl>
              <c:idx val="0"/>
              <c:layout>
                <c:manualLayout>
                  <c:x val="-2.309077022819897E-2"/>
                  <c:y val="1.576365662202623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23%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0.23</c:v>
                </c:pt>
                <c:pt idx="1">
                  <c:v>0.3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Europe</a:t>
            </a:r>
          </a:p>
        </c:rich>
      </c:tx>
      <c:layout>
        <c:manualLayout>
          <c:xMode val="edge"/>
          <c:yMode val="edge"/>
          <c:x val="0.41806128293241696"/>
          <c:y val="0.573454939197068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0190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D719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D7DF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D0A-4E2A-B21D-1B0F61B86E48}"/>
              </c:ext>
            </c:extLst>
          </c:dPt>
          <c:dLbls>
            <c:dLbl>
              <c:idx val="0"/>
              <c:layout>
                <c:manualLayout>
                  <c:x val="3.4944635357006489E-2"/>
                  <c:y val="-2.24983341662502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</a:rPr>
                      <a:t>26%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0.26</c:v>
                </c:pt>
                <c:pt idx="1">
                  <c:v>0.41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40238972604277E-2"/>
          <c:y val="3.0696021408903877E-3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Vive cómodamente</c:v>
                </c:pt>
              </c:strCache>
            </c:strRef>
          </c:tx>
          <c:spPr>
            <a:solidFill>
              <a:srgbClr val="A0190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46-4C41-B730-9C325673F9D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46-4C41-B730-9C325673F9D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46-4C41-B730-9C325673F9DF}"/>
              </c:ext>
            </c:extLst>
          </c:dPt>
          <c:dLbls>
            <c:dLbl>
              <c:idx val="34"/>
              <c:layout>
                <c:manualLayout>
                  <c:x val="-1.0964216347311284E-16"/>
                  <c:y val="-1.22784085635615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A9-4033-A81D-5A0094405BA5}"/>
                </c:ext>
              </c:extLst>
            </c:dLbl>
            <c:dLbl>
              <c:idx val="35"/>
              <c:layout>
                <c:manualLayout>
                  <c:x val="-4.485413048266584E-3"/>
                  <c:y val="-9.20880642267116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A9-4033-A81D-5A0094405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INDIA</c:v>
                </c:pt>
                <c:pt idx="1">
                  <c:v>PHILIPPINES</c:v>
                </c:pt>
                <c:pt idx="2">
                  <c:v>FINLAND</c:v>
                </c:pt>
                <c:pt idx="3">
                  <c:v>PARAGUAY</c:v>
                </c:pt>
                <c:pt idx="4">
                  <c:v>GERMANY</c:v>
                </c:pt>
                <c:pt idx="5">
                  <c:v>NETHERLANDS</c:v>
                </c:pt>
                <c:pt idx="6">
                  <c:v>PAKISTAN</c:v>
                </c:pt>
                <c:pt idx="7">
                  <c:v>UNITED STATES</c:v>
                </c:pt>
                <c:pt idx="8">
                  <c:v>MEXICO</c:v>
                </c:pt>
                <c:pt idx="9">
                  <c:v>CANADA</c:v>
                </c:pt>
                <c:pt idx="10">
                  <c:v>VIETNAM</c:v>
                </c:pt>
                <c:pt idx="11">
                  <c:v>UK</c:v>
                </c:pt>
                <c:pt idx="12">
                  <c:v>SLOVENIA</c:v>
                </c:pt>
                <c:pt idx="13">
                  <c:v>HONG KONG</c:v>
                </c:pt>
                <c:pt idx="14">
                  <c:v>FRANCE</c:v>
                </c:pt>
                <c:pt idx="15">
                  <c:v>MALAYSIA</c:v>
                </c:pt>
                <c:pt idx="16">
                  <c:v>IRELAND</c:v>
                </c:pt>
                <c:pt idx="17">
                  <c:v>SPAIN</c:v>
                </c:pt>
                <c:pt idx="18">
                  <c:v>ITALY</c:v>
                </c:pt>
                <c:pt idx="19">
                  <c:v>JAPAN</c:v>
                </c:pt>
                <c:pt idx="20">
                  <c:v>THAILAND</c:v>
                </c:pt>
                <c:pt idx="21">
                  <c:v>TURKEY</c:v>
                </c:pt>
                <c:pt idx="22">
                  <c:v>ECUADOR</c:v>
                </c:pt>
                <c:pt idx="23">
                  <c:v>NIGERIA</c:v>
                </c:pt>
                <c:pt idx="24">
                  <c:v>BRAZIL</c:v>
                </c:pt>
                <c:pt idx="25">
                  <c:v>PERU</c:v>
                </c:pt>
                <c:pt idx="26">
                  <c:v>LEBANON</c:v>
                </c:pt>
                <c:pt idx="27">
                  <c:v>CROATIA</c:v>
                </c:pt>
                <c:pt idx="28">
                  <c:v>CHILE</c:v>
                </c:pt>
                <c:pt idx="29">
                  <c:v>IVORY COAST</c:v>
                </c:pt>
                <c:pt idx="30">
                  <c:v>REP. OF KOREA</c:v>
                </c:pt>
                <c:pt idx="31">
                  <c:v>GREECE</c:v>
                </c:pt>
                <c:pt idx="32">
                  <c:v>ARGENTINA</c:v>
                </c:pt>
                <c:pt idx="33">
                  <c:v>POLAND</c:v>
                </c:pt>
                <c:pt idx="34">
                  <c:v>KENYA</c:v>
                </c:pt>
                <c:pt idx="35">
                  <c:v>SERBIA</c:v>
                </c:pt>
              </c:strCache>
            </c:strRef>
          </c:cat>
          <c:val>
            <c:numRef>
              <c:f>Hoja1!$B$2:$B$37</c:f>
              <c:numCache>
                <c:formatCode>0%</c:formatCode>
                <c:ptCount val="36"/>
                <c:pt idx="0">
                  <c:v>0.48199999999999998</c:v>
                </c:pt>
                <c:pt idx="1">
                  <c:v>0.47499999999999998</c:v>
                </c:pt>
                <c:pt idx="2">
                  <c:v>0.44800000000000001</c:v>
                </c:pt>
                <c:pt idx="3">
                  <c:v>0.41899999999999998</c:v>
                </c:pt>
                <c:pt idx="4">
                  <c:v>0.38300000000000001</c:v>
                </c:pt>
                <c:pt idx="5">
                  <c:v>0.38</c:v>
                </c:pt>
                <c:pt idx="6">
                  <c:v>0.373</c:v>
                </c:pt>
                <c:pt idx="7">
                  <c:v>0.373</c:v>
                </c:pt>
                <c:pt idx="8">
                  <c:v>0.34399999999999997</c:v>
                </c:pt>
                <c:pt idx="9">
                  <c:v>0.34</c:v>
                </c:pt>
                <c:pt idx="10">
                  <c:v>0.30499999999999999</c:v>
                </c:pt>
                <c:pt idx="11">
                  <c:v>0.27300000000000002</c:v>
                </c:pt>
                <c:pt idx="12">
                  <c:v>0.27</c:v>
                </c:pt>
                <c:pt idx="13">
                  <c:v>0.25700000000000001</c:v>
                </c:pt>
                <c:pt idx="14">
                  <c:v>0.25700000000000001</c:v>
                </c:pt>
                <c:pt idx="15">
                  <c:v>0.253</c:v>
                </c:pt>
                <c:pt idx="16">
                  <c:v>0.253</c:v>
                </c:pt>
                <c:pt idx="17">
                  <c:v>0.25</c:v>
                </c:pt>
                <c:pt idx="18">
                  <c:v>0.20499999999999999</c:v>
                </c:pt>
                <c:pt idx="19">
                  <c:v>0.20300000000000001</c:v>
                </c:pt>
                <c:pt idx="20">
                  <c:v>0.184</c:v>
                </c:pt>
                <c:pt idx="21">
                  <c:v>0.17399999999999999</c:v>
                </c:pt>
                <c:pt idx="22">
                  <c:v>0.17</c:v>
                </c:pt>
                <c:pt idx="23">
                  <c:v>0.16200000000000001</c:v>
                </c:pt>
                <c:pt idx="24">
                  <c:v>0.16200000000000001</c:v>
                </c:pt>
                <c:pt idx="25">
                  <c:v>0.13700000000000001</c:v>
                </c:pt>
                <c:pt idx="26">
                  <c:v>0.13</c:v>
                </c:pt>
                <c:pt idx="27">
                  <c:v>0.124</c:v>
                </c:pt>
                <c:pt idx="28">
                  <c:v>0.108</c:v>
                </c:pt>
                <c:pt idx="29">
                  <c:v>0.10199999999999999</c:v>
                </c:pt>
                <c:pt idx="30">
                  <c:v>9.9000000000000005E-2</c:v>
                </c:pt>
                <c:pt idx="31">
                  <c:v>9.4E-2</c:v>
                </c:pt>
                <c:pt idx="32">
                  <c:v>9.0999999999999998E-2</c:v>
                </c:pt>
                <c:pt idx="33">
                  <c:v>7.4999999999999997E-2</c:v>
                </c:pt>
                <c:pt idx="34">
                  <c:v>3.5999999999999997E-2</c:v>
                </c:pt>
                <c:pt idx="35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6-4C41-B730-9C325673F9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Ni muy cómodo ni sufriendo</c:v>
                </c:pt>
              </c:strCache>
            </c:strRef>
          </c:tx>
          <c:spPr>
            <a:solidFill>
              <a:srgbClr val="D7192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0648655737176896E-3"/>
                  <c:y val="6.75312470995885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6-4C41-B730-9C325673F9DF}"/>
                </c:ext>
              </c:extLst>
            </c:dLbl>
            <c:dLbl>
              <c:idx val="15"/>
              <c:layout>
                <c:manualLayout>
                  <c:x val="2.1297311474354182E-3"/>
                  <c:y val="4.60440321133558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6-4C41-B730-9C325673F9DF}"/>
                </c:ext>
              </c:extLst>
            </c:dLbl>
            <c:dLbl>
              <c:idx val="26"/>
              <c:layout>
                <c:manualLayout>
                  <c:x val="1.495137682755564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46-4C41-B730-9C325673F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INDIA</c:v>
                </c:pt>
                <c:pt idx="1">
                  <c:v>PHILIPPINES</c:v>
                </c:pt>
                <c:pt idx="2">
                  <c:v>FINLAND</c:v>
                </c:pt>
                <c:pt idx="3">
                  <c:v>PARAGUAY</c:v>
                </c:pt>
                <c:pt idx="4">
                  <c:v>GERMANY</c:v>
                </c:pt>
                <c:pt idx="5">
                  <c:v>NETHERLANDS</c:v>
                </c:pt>
                <c:pt idx="6">
                  <c:v>PAKISTAN</c:v>
                </c:pt>
                <c:pt idx="7">
                  <c:v>UNITED STATES</c:v>
                </c:pt>
                <c:pt idx="8">
                  <c:v>MEXICO</c:v>
                </c:pt>
                <c:pt idx="9">
                  <c:v>CANADA</c:v>
                </c:pt>
                <c:pt idx="10">
                  <c:v>VIETNAM</c:v>
                </c:pt>
                <c:pt idx="11">
                  <c:v>UK</c:v>
                </c:pt>
                <c:pt idx="12">
                  <c:v>SLOVENIA</c:v>
                </c:pt>
                <c:pt idx="13">
                  <c:v>HONG KONG</c:v>
                </c:pt>
                <c:pt idx="14">
                  <c:v>FRANCE</c:v>
                </c:pt>
                <c:pt idx="15">
                  <c:v>MALAYSIA</c:v>
                </c:pt>
                <c:pt idx="16">
                  <c:v>IRELAND</c:v>
                </c:pt>
                <c:pt idx="17">
                  <c:v>SPAIN</c:v>
                </c:pt>
                <c:pt idx="18">
                  <c:v>ITALY</c:v>
                </c:pt>
                <c:pt idx="19">
                  <c:v>JAPAN</c:v>
                </c:pt>
                <c:pt idx="20">
                  <c:v>THAILAND</c:v>
                </c:pt>
                <c:pt idx="21">
                  <c:v>TURKEY</c:v>
                </c:pt>
                <c:pt idx="22">
                  <c:v>ECUADOR</c:v>
                </c:pt>
                <c:pt idx="23">
                  <c:v>NIGERIA</c:v>
                </c:pt>
                <c:pt idx="24">
                  <c:v>BRAZIL</c:v>
                </c:pt>
                <c:pt idx="25">
                  <c:v>PERU</c:v>
                </c:pt>
                <c:pt idx="26">
                  <c:v>LEBANON</c:v>
                </c:pt>
                <c:pt idx="27">
                  <c:v>CROATIA</c:v>
                </c:pt>
                <c:pt idx="28">
                  <c:v>CHILE</c:v>
                </c:pt>
                <c:pt idx="29">
                  <c:v>IVORY COAST</c:v>
                </c:pt>
                <c:pt idx="30">
                  <c:v>REP. OF KOREA</c:v>
                </c:pt>
                <c:pt idx="31">
                  <c:v>GREECE</c:v>
                </c:pt>
                <c:pt idx="32">
                  <c:v>ARGENTINA</c:v>
                </c:pt>
                <c:pt idx="33">
                  <c:v>POLAND</c:v>
                </c:pt>
                <c:pt idx="34">
                  <c:v>KENYA</c:v>
                </c:pt>
                <c:pt idx="35">
                  <c:v>SERBIA</c:v>
                </c:pt>
              </c:strCache>
            </c:strRef>
          </c:cat>
          <c:val>
            <c:numRef>
              <c:f>Hoja1!$C$2:$C$37</c:f>
              <c:numCache>
                <c:formatCode>0%</c:formatCode>
                <c:ptCount val="36"/>
                <c:pt idx="0">
                  <c:v>0.247</c:v>
                </c:pt>
                <c:pt idx="1">
                  <c:v>0.255</c:v>
                </c:pt>
                <c:pt idx="2">
                  <c:v>0.28699999999999998</c:v>
                </c:pt>
                <c:pt idx="3">
                  <c:v>0.26400000000000001</c:v>
                </c:pt>
                <c:pt idx="4">
                  <c:v>0.22700000000000001</c:v>
                </c:pt>
                <c:pt idx="5">
                  <c:v>0.33500000000000002</c:v>
                </c:pt>
                <c:pt idx="6">
                  <c:v>4.1000000000000002E-2</c:v>
                </c:pt>
                <c:pt idx="7">
                  <c:v>0.32700000000000001</c:v>
                </c:pt>
                <c:pt idx="8">
                  <c:v>0.29499999999999998</c:v>
                </c:pt>
                <c:pt idx="9">
                  <c:v>0.38800000000000001</c:v>
                </c:pt>
                <c:pt idx="10">
                  <c:v>0.55000000000000004</c:v>
                </c:pt>
                <c:pt idx="11">
                  <c:v>0.40600000000000003</c:v>
                </c:pt>
                <c:pt idx="12">
                  <c:v>0.55300000000000005</c:v>
                </c:pt>
                <c:pt idx="13">
                  <c:v>0.39500000000000002</c:v>
                </c:pt>
                <c:pt idx="14">
                  <c:v>0.38300000000000001</c:v>
                </c:pt>
                <c:pt idx="15">
                  <c:v>0.36899999999999999</c:v>
                </c:pt>
                <c:pt idx="16">
                  <c:v>0.443</c:v>
                </c:pt>
                <c:pt idx="17">
                  <c:v>0.37</c:v>
                </c:pt>
                <c:pt idx="18">
                  <c:v>0.47799999999999998</c:v>
                </c:pt>
                <c:pt idx="19">
                  <c:v>0.40699999999999997</c:v>
                </c:pt>
                <c:pt idx="20">
                  <c:v>0.38700000000000001</c:v>
                </c:pt>
                <c:pt idx="21">
                  <c:v>0.379</c:v>
                </c:pt>
                <c:pt idx="22">
                  <c:v>0.38100000000000001</c:v>
                </c:pt>
                <c:pt idx="23">
                  <c:v>0.316</c:v>
                </c:pt>
                <c:pt idx="24">
                  <c:v>0.34300000000000003</c:v>
                </c:pt>
                <c:pt idx="25">
                  <c:v>0.33300000000000002</c:v>
                </c:pt>
                <c:pt idx="26">
                  <c:v>0.154</c:v>
                </c:pt>
                <c:pt idx="27">
                  <c:v>0.59499999999999997</c:v>
                </c:pt>
                <c:pt idx="28">
                  <c:v>0.20300000000000001</c:v>
                </c:pt>
                <c:pt idx="29">
                  <c:v>0.41699999999999998</c:v>
                </c:pt>
                <c:pt idx="30">
                  <c:v>0.66100000000000003</c:v>
                </c:pt>
                <c:pt idx="31">
                  <c:v>0.42399999999999999</c:v>
                </c:pt>
                <c:pt idx="32">
                  <c:v>0.113</c:v>
                </c:pt>
                <c:pt idx="33">
                  <c:v>0.56899999999999995</c:v>
                </c:pt>
                <c:pt idx="34">
                  <c:v>0.25</c:v>
                </c:pt>
                <c:pt idx="35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6-4C41-B730-9C325673F9D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Sufre para llegar a fin de mes</c:v>
                </c:pt>
              </c:strCache>
            </c:strRef>
          </c:tx>
          <c:spPr>
            <a:solidFill>
              <a:srgbClr val="D7DF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INDIA</c:v>
                </c:pt>
                <c:pt idx="1">
                  <c:v>PHILIPPINES</c:v>
                </c:pt>
                <c:pt idx="2">
                  <c:v>FINLAND</c:v>
                </c:pt>
                <c:pt idx="3">
                  <c:v>PARAGUAY</c:v>
                </c:pt>
                <c:pt idx="4">
                  <c:v>GERMANY</c:v>
                </c:pt>
                <c:pt idx="5">
                  <c:v>NETHERLANDS</c:v>
                </c:pt>
                <c:pt idx="6">
                  <c:v>PAKISTAN</c:v>
                </c:pt>
                <c:pt idx="7">
                  <c:v>UNITED STATES</c:v>
                </c:pt>
                <c:pt idx="8">
                  <c:v>MEXICO</c:v>
                </c:pt>
                <c:pt idx="9">
                  <c:v>CANADA</c:v>
                </c:pt>
                <c:pt idx="10">
                  <c:v>VIETNAM</c:v>
                </c:pt>
                <c:pt idx="11">
                  <c:v>UK</c:v>
                </c:pt>
                <c:pt idx="12">
                  <c:v>SLOVENIA</c:v>
                </c:pt>
                <c:pt idx="13">
                  <c:v>HONG KONG</c:v>
                </c:pt>
                <c:pt idx="14">
                  <c:v>FRANCE</c:v>
                </c:pt>
                <c:pt idx="15">
                  <c:v>MALAYSIA</c:v>
                </c:pt>
                <c:pt idx="16">
                  <c:v>IRELAND</c:v>
                </c:pt>
                <c:pt idx="17">
                  <c:v>SPAIN</c:v>
                </c:pt>
                <c:pt idx="18">
                  <c:v>ITALY</c:v>
                </c:pt>
                <c:pt idx="19">
                  <c:v>JAPAN</c:v>
                </c:pt>
                <c:pt idx="20">
                  <c:v>THAILAND</c:v>
                </c:pt>
                <c:pt idx="21">
                  <c:v>TURKEY</c:v>
                </c:pt>
                <c:pt idx="22">
                  <c:v>ECUADOR</c:v>
                </c:pt>
                <c:pt idx="23">
                  <c:v>NIGERIA</c:v>
                </c:pt>
                <c:pt idx="24">
                  <c:v>BRAZIL</c:v>
                </c:pt>
                <c:pt idx="25">
                  <c:v>PERU</c:v>
                </c:pt>
                <c:pt idx="26">
                  <c:v>LEBANON</c:v>
                </c:pt>
                <c:pt idx="27">
                  <c:v>CROATIA</c:v>
                </c:pt>
                <c:pt idx="28">
                  <c:v>CHILE</c:v>
                </c:pt>
                <c:pt idx="29">
                  <c:v>IVORY COAST</c:v>
                </c:pt>
                <c:pt idx="30">
                  <c:v>REP. OF KOREA</c:v>
                </c:pt>
                <c:pt idx="31">
                  <c:v>GREECE</c:v>
                </c:pt>
                <c:pt idx="32">
                  <c:v>ARGENTINA</c:v>
                </c:pt>
                <c:pt idx="33">
                  <c:v>POLAND</c:v>
                </c:pt>
                <c:pt idx="34">
                  <c:v>KENYA</c:v>
                </c:pt>
                <c:pt idx="35">
                  <c:v>SERBIA</c:v>
                </c:pt>
              </c:strCache>
            </c:strRef>
          </c:cat>
          <c:val>
            <c:numRef>
              <c:f>Hoja1!$D$2:$D$37</c:f>
              <c:numCache>
                <c:formatCode>0%</c:formatCode>
                <c:ptCount val="36"/>
                <c:pt idx="0">
                  <c:v>0.26400000000000001</c:v>
                </c:pt>
                <c:pt idx="1">
                  <c:v>0.251</c:v>
                </c:pt>
                <c:pt idx="2">
                  <c:v>0.23799999999999999</c:v>
                </c:pt>
                <c:pt idx="3">
                  <c:v>0.307</c:v>
                </c:pt>
                <c:pt idx="4">
                  <c:v>0.34100000000000003</c:v>
                </c:pt>
                <c:pt idx="5">
                  <c:v>0.19800000000000001</c:v>
                </c:pt>
                <c:pt idx="6">
                  <c:v>0.57299999999999995</c:v>
                </c:pt>
                <c:pt idx="7">
                  <c:v>0.28100000000000003</c:v>
                </c:pt>
                <c:pt idx="8">
                  <c:v>0.34899999999999998</c:v>
                </c:pt>
                <c:pt idx="9">
                  <c:v>0.24299999999999999</c:v>
                </c:pt>
                <c:pt idx="10">
                  <c:v>0.14399999999999999</c:v>
                </c:pt>
                <c:pt idx="11">
                  <c:v>0.29399999999999998</c:v>
                </c:pt>
                <c:pt idx="12">
                  <c:v>0.14599999999999999</c:v>
                </c:pt>
                <c:pt idx="13">
                  <c:v>0.311</c:v>
                </c:pt>
                <c:pt idx="14">
                  <c:v>0.28199999999999997</c:v>
                </c:pt>
                <c:pt idx="15">
                  <c:v>0.34300000000000003</c:v>
                </c:pt>
                <c:pt idx="16">
                  <c:v>0.30199999999999999</c:v>
                </c:pt>
                <c:pt idx="17">
                  <c:v>0.35399999999999998</c:v>
                </c:pt>
                <c:pt idx="18">
                  <c:v>0.28399999999999997</c:v>
                </c:pt>
                <c:pt idx="19">
                  <c:v>0.33400000000000002</c:v>
                </c:pt>
                <c:pt idx="20">
                  <c:v>0.42399999999999999</c:v>
                </c:pt>
                <c:pt idx="21">
                  <c:v>0.44800000000000001</c:v>
                </c:pt>
                <c:pt idx="22">
                  <c:v>0.40500000000000003</c:v>
                </c:pt>
                <c:pt idx="23">
                  <c:v>0.51100000000000001</c:v>
                </c:pt>
                <c:pt idx="24">
                  <c:v>0.42899999999999999</c:v>
                </c:pt>
                <c:pt idx="25">
                  <c:v>0.51600000000000001</c:v>
                </c:pt>
                <c:pt idx="26">
                  <c:v>0.69399999999999995</c:v>
                </c:pt>
                <c:pt idx="27">
                  <c:v>0.25700000000000001</c:v>
                </c:pt>
                <c:pt idx="28">
                  <c:v>0.65</c:v>
                </c:pt>
                <c:pt idx="29">
                  <c:v>0.47599999999999998</c:v>
                </c:pt>
                <c:pt idx="30">
                  <c:v>0.23100000000000001</c:v>
                </c:pt>
                <c:pt idx="31">
                  <c:v>0.47599999999999998</c:v>
                </c:pt>
                <c:pt idx="32">
                  <c:v>0.75700000000000001</c:v>
                </c:pt>
                <c:pt idx="33">
                  <c:v>0.28799999999999998</c:v>
                </c:pt>
                <c:pt idx="34">
                  <c:v>0.70399999999999996</c:v>
                </c:pt>
                <c:pt idx="35">
                  <c:v>0.36199999999999999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6-4C41-B730-9C325673F9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fi-FI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E0861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552-A3E1-DD62017FDA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719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34-4552-A3E1-DD62017FDAFA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4-4552-A3E1-DD62017FDA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12A4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34-4552-A3E1-DD62017FD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E0861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7-443A-A8AB-611E080A3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719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A7-443A-A8AB-611E080A3D6C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A7-443A-A8AB-611E080A3D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12A4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A7-443A-A8AB-611E080A3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Living Comfortably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8093890167504E-17"/>
                  <c:y val="-2.7896392359463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9-4E6E-B706-2883F6763B94}"/>
                </c:ext>
              </c:extLst>
            </c:dLbl>
            <c:dLbl>
              <c:idx val="1"/>
              <c:layout>
                <c:manualLayout>
                  <c:x val="-5.2912375560670017E-17"/>
                  <c:y val="-4.1844588539195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29-4E6E-B706-2883F6763B94}"/>
                </c:ext>
              </c:extLst>
            </c:dLbl>
            <c:dLbl>
              <c:idx val="2"/>
              <c:layout>
                <c:manualLayout>
                  <c:x val="-2.8861629168516916E-3"/>
                  <c:y val="-4.1844588539195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29-4E6E-B706-2883F6763B94}"/>
                </c:ext>
              </c:extLst>
            </c:dLbl>
            <c:dLbl>
              <c:idx val="4"/>
              <c:layout>
                <c:manualLayout>
                  <c:x val="0"/>
                  <c:y val="-2.0922294269597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0.43</c:v>
                </c:pt>
                <c:pt idx="1">
                  <c:v>0.46</c:v>
                </c:pt>
                <c:pt idx="2">
                  <c:v>0.49</c:v>
                </c:pt>
                <c:pt idx="3">
                  <c:v>0.51</c:v>
                </c:pt>
                <c:pt idx="4">
                  <c:v>0.5</c:v>
                </c:pt>
                <c:pt idx="5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9-4E6E-B706-2883F6763B9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Neither comfortable nor struggling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61629168516916E-3"/>
                  <c:y val="-1.3948196179731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29-4E6E-B706-2883F6763B94}"/>
                </c:ext>
              </c:extLst>
            </c:dLbl>
            <c:dLbl>
              <c:idx val="1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29-4E6E-B706-2883F6763B94}"/>
                </c:ext>
              </c:extLst>
            </c:dLbl>
            <c:dLbl>
              <c:idx val="2"/>
              <c:layout>
                <c:manualLayout>
                  <c:x val="-2.8861629168517445E-3"/>
                  <c:y val="-3.4870490449329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29-4E6E-B706-2883F6763B94}"/>
                </c:ext>
              </c:extLst>
            </c:dLbl>
            <c:dLbl>
              <c:idx val="3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29-4E6E-B706-2883F6763B94}"/>
                </c:ext>
              </c:extLst>
            </c:dLbl>
            <c:dLbl>
              <c:idx val="4"/>
              <c:layout>
                <c:manualLayout>
                  <c:x val="-2.8861629168515858E-3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0.34</c:v>
                </c:pt>
                <c:pt idx="1">
                  <c:v>0.33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0.26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9-4E6E-B706-2883F6763B9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Struggling financially to make ends meet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129-4E6E-B706-2883F6763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129-4E6E-B706-2883F6763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129-4E6E-B706-2883F6763B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129-4E6E-B706-2883F6763B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129-4E6E-B706-2883F6763B94}"/>
              </c:ext>
            </c:extLst>
          </c:dPt>
          <c:dLbls>
            <c:dLbl>
              <c:idx val="4"/>
              <c:layout>
                <c:manualLayout>
                  <c:x val="0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0.18</c:v>
                </c:pt>
                <c:pt idx="1">
                  <c:v>0.17</c:v>
                </c:pt>
                <c:pt idx="2">
                  <c:v>0.18</c:v>
                </c:pt>
                <c:pt idx="3">
                  <c:v>0.19</c:v>
                </c:pt>
                <c:pt idx="4">
                  <c:v>0.21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29-4E6E-B706-2883F6763B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fi-FI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7F-4FBB-B232-397823E1A36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7F-4FBB-B232-397823E1A36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7F-4FBB-B232-397823E1A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Vive cómodamente</c:v>
                </c:pt>
                <c:pt idx="1">
                  <c:v>Ni cómodo ni sufriendo</c:v>
                </c:pt>
                <c:pt idx="2">
                  <c:v>Sufre para llegar a fin de mes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0.48</c:v>
                </c:pt>
                <c:pt idx="1">
                  <c:v>0.28999999999999998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7F-4FBB-B232-397823E1A3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0.46</c:v>
                </c:pt>
                <c:pt idx="1">
                  <c:v>0.5</c:v>
                </c:pt>
                <c:pt idx="2">
                  <c:v>0.53</c:v>
                </c:pt>
                <c:pt idx="3">
                  <c:v>0.43</c:v>
                </c:pt>
                <c:pt idx="4">
                  <c:v>0.47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3-4867-A454-BFA13F92003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0.31</c:v>
                </c:pt>
                <c:pt idx="1">
                  <c:v>0.3</c:v>
                </c:pt>
                <c:pt idx="2">
                  <c:v>0.26</c:v>
                </c:pt>
                <c:pt idx="3">
                  <c:v>0.34</c:v>
                </c:pt>
                <c:pt idx="4">
                  <c:v>0.28999999999999998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3-4867-A454-BFA13F92003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0.21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0.19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13-4867-A454-BFA13F9200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0.46</c:v>
                </c:pt>
                <c:pt idx="1">
                  <c:v>0.47</c:v>
                </c:pt>
                <c:pt idx="2">
                  <c:v>0.49</c:v>
                </c:pt>
                <c:pt idx="3">
                  <c:v>0.47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1-4A07-94C8-B46D3C1307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</c:v>
                </c:pt>
                <c:pt idx="2">
                  <c:v>0.28999999999999998</c:v>
                </c:pt>
                <c:pt idx="3">
                  <c:v>0.28000000000000003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1-4A07-94C8-B46D3C1307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0.24</c:v>
                </c:pt>
                <c:pt idx="1">
                  <c:v>0.2</c:v>
                </c:pt>
                <c:pt idx="2">
                  <c:v>0.18</c:v>
                </c:pt>
                <c:pt idx="3">
                  <c:v>0.19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1-4A07-94C8-B46D3C1307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MENA</a:t>
            </a:r>
          </a:p>
        </c:rich>
      </c:tx>
      <c:layout>
        <c:manualLayout>
          <c:xMode val="edge"/>
          <c:yMode val="edge"/>
          <c:x val="0.45726422298587244"/>
          <c:y val="0.5827940196568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A5-4F73-98C9-EC60D4FAE8DA}"/>
              </c:ext>
            </c:extLst>
          </c:dPt>
          <c:dLbls>
            <c:dLbl>
              <c:idx val="0"/>
              <c:layout>
                <c:manualLayout>
                  <c:x val="1.4097777013574874E-2"/>
                  <c:y val="-3.3672383674367063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0.53</c:v>
                </c:pt>
                <c:pt idx="1">
                  <c:v>0.28999999999999998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D7DF2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7-443A-A8AB-611E080A3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719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A7-443A-A8AB-611E080A3D6C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A7-443A-A8AB-611E080A3D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019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A7-443A-A8AB-611E080A3D6C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A7-443A-A8AB-611E080A3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Africa</a:t>
            </a:r>
          </a:p>
        </c:rich>
      </c:tx>
      <c:layout>
        <c:manualLayout>
          <c:xMode val="edge"/>
          <c:yMode val="edge"/>
          <c:x val="0.45080911618167591"/>
          <c:y val="0.57221611584585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38-4F77-9BB0-83434D4AB77C}"/>
              </c:ext>
            </c:extLst>
          </c:dPt>
          <c:dLbls>
            <c:dLbl>
              <c:idx val="0"/>
              <c:layout>
                <c:manualLayout>
                  <c:x val="-3.3941600896472816E-3"/>
                  <c:y val="-9.7442033639243541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23279321591957"/>
                      <c:h val="0.104773534892292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0.5</c:v>
                </c:pt>
                <c:pt idx="1">
                  <c:v>0.36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APAC</a:t>
            </a:r>
          </a:p>
        </c:rich>
      </c:tx>
      <c:layout>
        <c:manualLayout>
          <c:xMode val="edge"/>
          <c:yMode val="edge"/>
          <c:x val="0.44049684994272625"/>
          <c:y val="0.57330418124271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3B-43AB-A624-2E6CF8F51F1A}"/>
              </c:ext>
            </c:extLst>
          </c:dPt>
          <c:dLbls>
            <c:dLbl>
              <c:idx val="0"/>
              <c:layout>
                <c:manualLayout>
                  <c:x val="3.4912033899203339E-2"/>
                  <c:y val="-2.887509835338729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layout>
                <c:manualLayout>
                  <c:x val="-3.4275870850835029E-17"/>
                  <c:y val="1.91308949894629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0.36</c:v>
                </c:pt>
                <c:pt idx="1">
                  <c:v>0.35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Americas</a:t>
            </a:r>
          </a:p>
        </c:rich>
      </c:tx>
      <c:layout>
        <c:manualLayout>
          <c:xMode val="edge"/>
          <c:yMode val="edge"/>
          <c:x val="0.37602453405377778"/>
          <c:y val="0.5849700458388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9-447D-B12A-40921856E6AA}"/>
              </c:ext>
            </c:extLst>
          </c:dPt>
          <c:dLbls>
            <c:dLbl>
              <c:idx val="0"/>
              <c:layout>
                <c:manualLayout>
                  <c:x val="3.6736895474119527E-2"/>
                  <c:y val="-9.744203363924237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52%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0.52</c:v>
                </c:pt>
                <c:pt idx="1">
                  <c:v>0.27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Europe</a:t>
            </a:r>
          </a:p>
        </c:rich>
      </c:tx>
      <c:layout>
        <c:manualLayout>
          <c:xMode val="edge"/>
          <c:yMode val="edge"/>
          <c:x val="0.40593836690493701"/>
          <c:y val="0.5849700458388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0A-4E2A-B21D-1B0F61B86E48}"/>
              </c:ext>
            </c:extLst>
          </c:dPt>
          <c:dLbls>
            <c:dLbl>
              <c:idx val="0"/>
              <c:layout>
                <c:manualLayout>
                  <c:x val="5.3128851479586459E-2"/>
                  <c:y val="-2.24981333568996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</a:rPr>
                      <a:t>54%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0.54</c:v>
                </c:pt>
                <c:pt idx="1">
                  <c:v>0.24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8A-4418-A951-8D04A0C49C0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8A-4418-A951-8D04A0C49C0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8A-4418-A951-8D04A0C49C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GREECE</c:v>
                </c:pt>
                <c:pt idx="1">
                  <c:v>IRELAND</c:v>
                </c:pt>
                <c:pt idx="2">
                  <c:v>LEBANON</c:v>
                </c:pt>
                <c:pt idx="3">
                  <c:v>ARGENTINA</c:v>
                </c:pt>
                <c:pt idx="4">
                  <c:v>CHILE</c:v>
                </c:pt>
                <c:pt idx="5">
                  <c:v>SERBIA</c:v>
                </c:pt>
                <c:pt idx="6">
                  <c:v>FRANCE</c:v>
                </c:pt>
                <c:pt idx="7">
                  <c:v>UK</c:v>
                </c:pt>
                <c:pt idx="8">
                  <c:v>CROATIA</c:v>
                </c:pt>
                <c:pt idx="9">
                  <c:v>MEXICO</c:v>
                </c:pt>
                <c:pt idx="10">
                  <c:v>BRAZIL</c:v>
                </c:pt>
                <c:pt idx="11">
                  <c:v>PERU</c:v>
                </c:pt>
                <c:pt idx="12">
                  <c:v>POLAND</c:v>
                </c:pt>
                <c:pt idx="13">
                  <c:v>NIGERIA</c:v>
                </c:pt>
                <c:pt idx="14">
                  <c:v>PAKISTAN</c:v>
                </c:pt>
                <c:pt idx="15">
                  <c:v>CANADA</c:v>
                </c:pt>
                <c:pt idx="16">
                  <c:v>SPAIN</c:v>
                </c:pt>
                <c:pt idx="17">
                  <c:v>UNITED STATES</c:v>
                </c:pt>
                <c:pt idx="18">
                  <c:v>IVORY COAST</c:v>
                </c:pt>
                <c:pt idx="19">
                  <c:v>GERMANY</c:v>
                </c:pt>
                <c:pt idx="20">
                  <c:v>ITALY</c:v>
                </c:pt>
                <c:pt idx="21">
                  <c:v>NETHERLANDS</c:v>
                </c:pt>
                <c:pt idx="22">
                  <c:v>KENYA</c:v>
                </c:pt>
                <c:pt idx="23">
                  <c:v>THAILAND</c:v>
                </c:pt>
                <c:pt idx="24">
                  <c:v>PARAGUAY</c:v>
                </c:pt>
                <c:pt idx="25">
                  <c:v>SLOVENIA</c:v>
                </c:pt>
                <c:pt idx="26">
                  <c:v>TURKEY</c:v>
                </c:pt>
                <c:pt idx="27">
                  <c:v>MALAYSIA</c:v>
                </c:pt>
                <c:pt idx="28">
                  <c:v>FINLAND</c:v>
                </c:pt>
                <c:pt idx="29">
                  <c:v>PHILIPPINES</c:v>
                </c:pt>
                <c:pt idx="30">
                  <c:v>VIETNAM</c:v>
                </c:pt>
                <c:pt idx="31">
                  <c:v>INDIA</c:v>
                </c:pt>
                <c:pt idx="32">
                  <c:v>HONG KONG</c:v>
                </c:pt>
                <c:pt idx="33">
                  <c:v>ECUADOR</c:v>
                </c:pt>
                <c:pt idx="34">
                  <c:v>REP. OF KOREA</c:v>
                </c:pt>
                <c:pt idx="35">
                  <c:v>JAPAN</c:v>
                </c:pt>
              </c:strCache>
            </c:strRef>
          </c:cat>
          <c:val>
            <c:numRef>
              <c:f>Hoja1!$B$2:$B$37</c:f>
              <c:numCache>
                <c:formatCode>0%</c:formatCode>
                <c:ptCount val="36"/>
                <c:pt idx="0">
                  <c:v>0.7</c:v>
                </c:pt>
                <c:pt idx="1">
                  <c:v>0.7</c:v>
                </c:pt>
                <c:pt idx="2">
                  <c:v>0.63</c:v>
                </c:pt>
                <c:pt idx="3">
                  <c:v>0.62</c:v>
                </c:pt>
                <c:pt idx="4">
                  <c:v>0.62</c:v>
                </c:pt>
                <c:pt idx="5">
                  <c:v>0.6</c:v>
                </c:pt>
                <c:pt idx="6">
                  <c:v>0.59</c:v>
                </c:pt>
                <c:pt idx="7">
                  <c:v>0.55000000000000004</c:v>
                </c:pt>
                <c:pt idx="8">
                  <c:v>0.54</c:v>
                </c:pt>
                <c:pt idx="9">
                  <c:v>0.54</c:v>
                </c:pt>
                <c:pt idx="10">
                  <c:v>0.53</c:v>
                </c:pt>
                <c:pt idx="11">
                  <c:v>0.53</c:v>
                </c:pt>
                <c:pt idx="12">
                  <c:v>0.53</c:v>
                </c:pt>
                <c:pt idx="13">
                  <c:v>0.52</c:v>
                </c:pt>
                <c:pt idx="14">
                  <c:v>0.52</c:v>
                </c:pt>
                <c:pt idx="15">
                  <c:v>0.51</c:v>
                </c:pt>
                <c:pt idx="16">
                  <c:v>0.51</c:v>
                </c:pt>
                <c:pt idx="17">
                  <c:v>0.5</c:v>
                </c:pt>
                <c:pt idx="18">
                  <c:v>0.49</c:v>
                </c:pt>
                <c:pt idx="19">
                  <c:v>0.49</c:v>
                </c:pt>
                <c:pt idx="20">
                  <c:v>0.49</c:v>
                </c:pt>
                <c:pt idx="21">
                  <c:v>0.48</c:v>
                </c:pt>
                <c:pt idx="22">
                  <c:v>0.46</c:v>
                </c:pt>
                <c:pt idx="23">
                  <c:v>0.46</c:v>
                </c:pt>
                <c:pt idx="24">
                  <c:v>0.45</c:v>
                </c:pt>
                <c:pt idx="25">
                  <c:v>0.45</c:v>
                </c:pt>
                <c:pt idx="26">
                  <c:v>0.45</c:v>
                </c:pt>
                <c:pt idx="27">
                  <c:v>0.44</c:v>
                </c:pt>
                <c:pt idx="28">
                  <c:v>0.42</c:v>
                </c:pt>
                <c:pt idx="29">
                  <c:v>0.42</c:v>
                </c:pt>
                <c:pt idx="30">
                  <c:v>0.42</c:v>
                </c:pt>
                <c:pt idx="31">
                  <c:v>0.38</c:v>
                </c:pt>
                <c:pt idx="32">
                  <c:v>0.35</c:v>
                </c:pt>
                <c:pt idx="33">
                  <c:v>0.28000000000000003</c:v>
                </c:pt>
                <c:pt idx="34">
                  <c:v>0.26</c:v>
                </c:pt>
                <c:pt idx="3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A-4418-A951-8D04A0C49C0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0648655737176896E-3"/>
                  <c:y val="6.75312470995885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A-4418-A951-8D04A0C49C04}"/>
                </c:ext>
              </c:extLst>
            </c:dLbl>
            <c:dLbl>
              <c:idx val="15"/>
              <c:layout>
                <c:manualLayout>
                  <c:x val="2.1297311474354182E-3"/>
                  <c:y val="4.60440321133558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A-4418-A951-8D04A0C49C04}"/>
                </c:ext>
              </c:extLst>
            </c:dLbl>
            <c:dLbl>
              <c:idx val="26"/>
              <c:layout>
                <c:manualLayout>
                  <c:x val="0"/>
                  <c:y val="8.28792578040404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8A-4418-A951-8D04A0C49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GREECE</c:v>
                </c:pt>
                <c:pt idx="1">
                  <c:v>IRELAND</c:v>
                </c:pt>
                <c:pt idx="2">
                  <c:v>LEBANON</c:v>
                </c:pt>
                <c:pt idx="3">
                  <c:v>ARGENTINA</c:v>
                </c:pt>
                <c:pt idx="4">
                  <c:v>CHILE</c:v>
                </c:pt>
                <c:pt idx="5">
                  <c:v>SERBIA</c:v>
                </c:pt>
                <c:pt idx="6">
                  <c:v>FRANCE</c:v>
                </c:pt>
                <c:pt idx="7">
                  <c:v>UK</c:v>
                </c:pt>
                <c:pt idx="8">
                  <c:v>CROATIA</c:v>
                </c:pt>
                <c:pt idx="9">
                  <c:v>MEXICO</c:v>
                </c:pt>
                <c:pt idx="10">
                  <c:v>BRAZIL</c:v>
                </c:pt>
                <c:pt idx="11">
                  <c:v>PERU</c:v>
                </c:pt>
                <c:pt idx="12">
                  <c:v>POLAND</c:v>
                </c:pt>
                <c:pt idx="13">
                  <c:v>NIGERIA</c:v>
                </c:pt>
                <c:pt idx="14">
                  <c:v>PAKISTAN</c:v>
                </c:pt>
                <c:pt idx="15">
                  <c:v>CANADA</c:v>
                </c:pt>
                <c:pt idx="16">
                  <c:v>SPAIN</c:v>
                </c:pt>
                <c:pt idx="17">
                  <c:v>UNITED STATES</c:v>
                </c:pt>
                <c:pt idx="18">
                  <c:v>IVORY COAST</c:v>
                </c:pt>
                <c:pt idx="19">
                  <c:v>GERMANY</c:v>
                </c:pt>
                <c:pt idx="20">
                  <c:v>ITALY</c:v>
                </c:pt>
                <c:pt idx="21">
                  <c:v>NETHERLANDS</c:v>
                </c:pt>
                <c:pt idx="22">
                  <c:v>KENYA</c:v>
                </c:pt>
                <c:pt idx="23">
                  <c:v>THAILAND</c:v>
                </c:pt>
                <c:pt idx="24">
                  <c:v>PARAGUAY</c:v>
                </c:pt>
                <c:pt idx="25">
                  <c:v>SLOVENIA</c:v>
                </c:pt>
                <c:pt idx="26">
                  <c:v>TURKEY</c:v>
                </c:pt>
                <c:pt idx="27">
                  <c:v>MALAYSIA</c:v>
                </c:pt>
                <c:pt idx="28">
                  <c:v>FINLAND</c:v>
                </c:pt>
                <c:pt idx="29">
                  <c:v>PHILIPPINES</c:v>
                </c:pt>
                <c:pt idx="30">
                  <c:v>VIETNAM</c:v>
                </c:pt>
                <c:pt idx="31">
                  <c:v>INDIA</c:v>
                </c:pt>
                <c:pt idx="32">
                  <c:v>HONG KONG</c:v>
                </c:pt>
                <c:pt idx="33">
                  <c:v>ECUADOR</c:v>
                </c:pt>
                <c:pt idx="34">
                  <c:v>REP. OF KOREA</c:v>
                </c:pt>
                <c:pt idx="35">
                  <c:v>JAPAN</c:v>
                </c:pt>
              </c:strCache>
            </c:strRef>
          </c:cat>
          <c:val>
            <c:numRef>
              <c:f>Hoja1!$C$2:$C$37</c:f>
              <c:numCache>
                <c:formatCode>0%</c:formatCode>
                <c:ptCount val="36"/>
                <c:pt idx="0">
                  <c:v>0.21</c:v>
                </c:pt>
                <c:pt idx="1">
                  <c:v>0.19</c:v>
                </c:pt>
                <c:pt idx="2">
                  <c:v>0.24</c:v>
                </c:pt>
                <c:pt idx="3">
                  <c:v>0.23</c:v>
                </c:pt>
                <c:pt idx="4">
                  <c:v>0.22</c:v>
                </c:pt>
                <c:pt idx="5">
                  <c:v>0.2</c:v>
                </c:pt>
                <c:pt idx="6">
                  <c:v>0.18</c:v>
                </c:pt>
                <c:pt idx="7">
                  <c:v>0.24</c:v>
                </c:pt>
                <c:pt idx="8">
                  <c:v>0.27</c:v>
                </c:pt>
                <c:pt idx="9">
                  <c:v>0.31</c:v>
                </c:pt>
                <c:pt idx="10">
                  <c:v>0.24</c:v>
                </c:pt>
                <c:pt idx="11">
                  <c:v>0.34</c:v>
                </c:pt>
                <c:pt idx="12">
                  <c:v>0.23</c:v>
                </c:pt>
                <c:pt idx="13">
                  <c:v>0.33</c:v>
                </c:pt>
                <c:pt idx="14">
                  <c:v>0.26</c:v>
                </c:pt>
                <c:pt idx="15">
                  <c:v>0.23</c:v>
                </c:pt>
                <c:pt idx="16">
                  <c:v>0.25</c:v>
                </c:pt>
                <c:pt idx="17">
                  <c:v>0.23</c:v>
                </c:pt>
                <c:pt idx="18">
                  <c:v>0.28999999999999998</c:v>
                </c:pt>
                <c:pt idx="19">
                  <c:v>0.28000000000000003</c:v>
                </c:pt>
                <c:pt idx="20">
                  <c:v>0.3</c:v>
                </c:pt>
                <c:pt idx="21">
                  <c:v>0.15</c:v>
                </c:pt>
                <c:pt idx="22">
                  <c:v>0.5</c:v>
                </c:pt>
                <c:pt idx="23">
                  <c:v>0.31</c:v>
                </c:pt>
                <c:pt idx="24">
                  <c:v>0.31</c:v>
                </c:pt>
                <c:pt idx="25">
                  <c:v>0.3</c:v>
                </c:pt>
                <c:pt idx="26">
                  <c:v>0.32</c:v>
                </c:pt>
                <c:pt idx="27">
                  <c:v>0.36</c:v>
                </c:pt>
                <c:pt idx="28">
                  <c:v>0.3</c:v>
                </c:pt>
                <c:pt idx="29">
                  <c:v>0.43</c:v>
                </c:pt>
                <c:pt idx="30">
                  <c:v>0.28000000000000003</c:v>
                </c:pt>
                <c:pt idx="31">
                  <c:v>0.41</c:v>
                </c:pt>
                <c:pt idx="32">
                  <c:v>0.3</c:v>
                </c:pt>
                <c:pt idx="33">
                  <c:v>0.33</c:v>
                </c:pt>
                <c:pt idx="34">
                  <c:v>0.3</c:v>
                </c:pt>
                <c:pt idx="3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8A-4418-A951-8D04A0C49C0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GREECE</c:v>
                </c:pt>
                <c:pt idx="1">
                  <c:v>IRELAND</c:v>
                </c:pt>
                <c:pt idx="2">
                  <c:v>LEBANON</c:v>
                </c:pt>
                <c:pt idx="3">
                  <c:v>ARGENTINA</c:v>
                </c:pt>
                <c:pt idx="4">
                  <c:v>CHILE</c:v>
                </c:pt>
                <c:pt idx="5">
                  <c:v>SERBIA</c:v>
                </c:pt>
                <c:pt idx="6">
                  <c:v>FRANCE</c:v>
                </c:pt>
                <c:pt idx="7">
                  <c:v>UK</c:v>
                </c:pt>
                <c:pt idx="8">
                  <c:v>CROATIA</c:v>
                </c:pt>
                <c:pt idx="9">
                  <c:v>MEXICO</c:v>
                </c:pt>
                <c:pt idx="10">
                  <c:v>BRAZIL</c:v>
                </c:pt>
                <c:pt idx="11">
                  <c:v>PERU</c:v>
                </c:pt>
                <c:pt idx="12">
                  <c:v>POLAND</c:v>
                </c:pt>
                <c:pt idx="13">
                  <c:v>NIGERIA</c:v>
                </c:pt>
                <c:pt idx="14">
                  <c:v>PAKISTAN</c:v>
                </c:pt>
                <c:pt idx="15">
                  <c:v>CANADA</c:v>
                </c:pt>
                <c:pt idx="16">
                  <c:v>SPAIN</c:v>
                </c:pt>
                <c:pt idx="17">
                  <c:v>UNITED STATES</c:v>
                </c:pt>
                <c:pt idx="18">
                  <c:v>IVORY COAST</c:v>
                </c:pt>
                <c:pt idx="19">
                  <c:v>GERMANY</c:v>
                </c:pt>
                <c:pt idx="20">
                  <c:v>ITALY</c:v>
                </c:pt>
                <c:pt idx="21">
                  <c:v>NETHERLANDS</c:v>
                </c:pt>
                <c:pt idx="22">
                  <c:v>KENYA</c:v>
                </c:pt>
                <c:pt idx="23">
                  <c:v>THAILAND</c:v>
                </c:pt>
                <c:pt idx="24">
                  <c:v>PARAGUAY</c:v>
                </c:pt>
                <c:pt idx="25">
                  <c:v>SLOVENIA</c:v>
                </c:pt>
                <c:pt idx="26">
                  <c:v>TURKEY</c:v>
                </c:pt>
                <c:pt idx="27">
                  <c:v>MALAYSIA</c:v>
                </c:pt>
                <c:pt idx="28">
                  <c:v>FINLAND</c:v>
                </c:pt>
                <c:pt idx="29">
                  <c:v>PHILIPPINES</c:v>
                </c:pt>
                <c:pt idx="30">
                  <c:v>VIETNAM</c:v>
                </c:pt>
                <c:pt idx="31">
                  <c:v>INDIA</c:v>
                </c:pt>
                <c:pt idx="32">
                  <c:v>HONG KONG</c:v>
                </c:pt>
                <c:pt idx="33">
                  <c:v>ECUADOR</c:v>
                </c:pt>
                <c:pt idx="34">
                  <c:v>REP. OF KOREA</c:v>
                </c:pt>
                <c:pt idx="35">
                  <c:v>JAPAN</c:v>
                </c:pt>
              </c:strCache>
            </c:strRef>
          </c:cat>
          <c:val>
            <c:numRef>
              <c:f>Hoja1!$D$2:$D$37</c:f>
              <c:numCache>
                <c:formatCode>0%</c:formatCode>
                <c:ptCount val="36"/>
                <c:pt idx="0">
                  <c:v>0.08</c:v>
                </c:pt>
                <c:pt idx="1">
                  <c:v>0.09</c:v>
                </c:pt>
                <c:pt idx="2">
                  <c:v>0.1</c:v>
                </c:pt>
                <c:pt idx="3">
                  <c:v>0.1</c:v>
                </c:pt>
                <c:pt idx="4">
                  <c:v>0.12</c:v>
                </c:pt>
                <c:pt idx="5">
                  <c:v>0.18</c:v>
                </c:pt>
                <c:pt idx="6">
                  <c:v>0.17</c:v>
                </c:pt>
                <c:pt idx="7">
                  <c:v>0.18</c:v>
                </c:pt>
                <c:pt idx="8">
                  <c:v>0.16</c:v>
                </c:pt>
                <c:pt idx="9">
                  <c:v>0.15</c:v>
                </c:pt>
                <c:pt idx="10">
                  <c:v>0.16</c:v>
                </c:pt>
                <c:pt idx="11">
                  <c:v>0.1</c:v>
                </c:pt>
                <c:pt idx="12">
                  <c:v>0.16</c:v>
                </c:pt>
                <c:pt idx="13">
                  <c:v>0.13</c:v>
                </c:pt>
                <c:pt idx="14">
                  <c:v>0.21</c:v>
                </c:pt>
                <c:pt idx="15">
                  <c:v>0.21</c:v>
                </c:pt>
                <c:pt idx="16">
                  <c:v>0.2</c:v>
                </c:pt>
                <c:pt idx="17">
                  <c:v>0.22</c:v>
                </c:pt>
                <c:pt idx="18">
                  <c:v>0.19</c:v>
                </c:pt>
                <c:pt idx="19">
                  <c:v>0.16</c:v>
                </c:pt>
                <c:pt idx="20">
                  <c:v>0.18</c:v>
                </c:pt>
                <c:pt idx="21">
                  <c:v>0.26</c:v>
                </c:pt>
                <c:pt idx="22">
                  <c:v>0.03</c:v>
                </c:pt>
                <c:pt idx="23">
                  <c:v>0.22</c:v>
                </c:pt>
                <c:pt idx="24">
                  <c:v>0.21</c:v>
                </c:pt>
                <c:pt idx="25">
                  <c:v>0.21</c:v>
                </c:pt>
                <c:pt idx="26">
                  <c:v>0.2</c:v>
                </c:pt>
                <c:pt idx="27">
                  <c:v>0.17</c:v>
                </c:pt>
                <c:pt idx="28">
                  <c:v>0.25</c:v>
                </c:pt>
                <c:pt idx="29">
                  <c:v>0.13</c:v>
                </c:pt>
                <c:pt idx="30">
                  <c:v>0.28999999999999998</c:v>
                </c:pt>
                <c:pt idx="31">
                  <c:v>0.19</c:v>
                </c:pt>
                <c:pt idx="32">
                  <c:v>0.33</c:v>
                </c:pt>
                <c:pt idx="33">
                  <c:v>0.28999999999999998</c:v>
                </c:pt>
                <c:pt idx="34">
                  <c:v>0.43</c:v>
                </c:pt>
                <c:pt idx="3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8A-4418-A951-8D04A0C49C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fi-FI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Living Comfortably</c:v>
                </c:pt>
              </c:strCache>
            </c:strRef>
          </c:tx>
          <c:spPr>
            <a:solidFill>
              <a:srgbClr val="A0190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8093890167504E-17"/>
                  <c:y val="-2.7896392359463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9-4E6E-B706-2883F6763B94}"/>
                </c:ext>
              </c:extLst>
            </c:dLbl>
            <c:dLbl>
              <c:idx val="1"/>
              <c:layout>
                <c:manualLayout>
                  <c:x val="-5.2912375560670017E-17"/>
                  <c:y val="-4.1844588539195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29-4E6E-B706-2883F6763B94}"/>
                </c:ext>
              </c:extLst>
            </c:dLbl>
            <c:dLbl>
              <c:idx val="2"/>
              <c:layout>
                <c:manualLayout>
                  <c:x val="-2.8861629168516916E-3"/>
                  <c:y val="-4.1844588539195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29-4E6E-B706-2883F6763B94}"/>
                </c:ext>
              </c:extLst>
            </c:dLbl>
            <c:dLbl>
              <c:idx val="4"/>
              <c:layout>
                <c:manualLayout>
                  <c:x val="0"/>
                  <c:y val="-2.0922294269597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0.25</c:v>
                </c:pt>
                <c:pt idx="1">
                  <c:v>0.245</c:v>
                </c:pt>
                <c:pt idx="2">
                  <c:v>0.23300000000000001</c:v>
                </c:pt>
                <c:pt idx="3">
                  <c:v>0.23200000000000001</c:v>
                </c:pt>
                <c:pt idx="4">
                  <c:v>0.23200000000000001</c:v>
                </c:pt>
                <c:pt idx="5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9-4E6E-B706-2883F6763B9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Neither comfortable nor struggling</c:v>
                </c:pt>
              </c:strCache>
            </c:strRef>
          </c:tx>
          <c:spPr>
            <a:solidFill>
              <a:srgbClr val="D7192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61629168516916E-3"/>
                  <c:y val="-1.3948196179731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29-4E6E-B706-2883F6763B94}"/>
                </c:ext>
              </c:extLst>
            </c:dLbl>
            <c:dLbl>
              <c:idx val="1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29-4E6E-B706-2883F6763B94}"/>
                </c:ext>
              </c:extLst>
            </c:dLbl>
            <c:dLbl>
              <c:idx val="2"/>
              <c:layout>
                <c:manualLayout>
                  <c:x val="-2.8861629168517445E-3"/>
                  <c:y val="-3.4870490449329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29-4E6E-B706-2883F6763B94}"/>
                </c:ext>
              </c:extLst>
            </c:dLbl>
            <c:dLbl>
              <c:idx val="3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29-4E6E-B706-2883F6763B94}"/>
                </c:ext>
              </c:extLst>
            </c:dLbl>
            <c:dLbl>
              <c:idx val="4"/>
              <c:layout>
                <c:manualLayout>
                  <c:x val="-2.8861629168515858E-3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0.34</c:v>
                </c:pt>
                <c:pt idx="1">
                  <c:v>0.33900000000000002</c:v>
                </c:pt>
                <c:pt idx="2">
                  <c:v>0.34499999999999997</c:v>
                </c:pt>
                <c:pt idx="3">
                  <c:v>0.36599999999999999</c:v>
                </c:pt>
                <c:pt idx="4">
                  <c:v>0.40600000000000003</c:v>
                </c:pt>
                <c:pt idx="5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9-4E6E-B706-2883F6763B9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Struggling financially to make ends meet</c:v>
                </c:pt>
              </c:strCache>
            </c:strRef>
          </c:tx>
          <c:spPr>
            <a:solidFill>
              <a:srgbClr val="D7DF2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129-4E6E-B706-2883F6763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129-4E6E-B706-2883F6763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129-4E6E-B706-2883F6763B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129-4E6E-B706-2883F6763B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129-4E6E-B706-2883F6763B94}"/>
              </c:ext>
            </c:extLst>
          </c:dPt>
          <c:dLbls>
            <c:dLbl>
              <c:idx val="4"/>
              <c:layout>
                <c:manualLayout>
                  <c:x val="0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29-4E6E-B706-2883F676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0.38</c:v>
                </c:pt>
                <c:pt idx="1">
                  <c:v>0.38900000000000001</c:v>
                </c:pt>
                <c:pt idx="2">
                  <c:v>0.39500000000000002</c:v>
                </c:pt>
                <c:pt idx="3">
                  <c:v>0.377</c:v>
                </c:pt>
                <c:pt idx="4">
                  <c:v>0.33700000000000002</c:v>
                </c:pt>
                <c:pt idx="5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29-4E6E-B706-2883F6763B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fi-FI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A019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7F-4FBB-B232-397823E1A365}"/>
              </c:ext>
            </c:extLst>
          </c:dPt>
          <c:dPt>
            <c:idx val="1"/>
            <c:bubble3D val="0"/>
            <c:spPr>
              <a:solidFill>
                <a:srgbClr val="D719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7F-4FBB-B232-397823E1A365}"/>
              </c:ext>
            </c:extLst>
          </c:dPt>
          <c:dPt>
            <c:idx val="2"/>
            <c:bubble3D val="0"/>
            <c:spPr>
              <a:solidFill>
                <a:srgbClr val="D7DF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7F-4FBB-B232-397823E1A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Vive cómodamente</c:v>
                </c:pt>
                <c:pt idx="1">
                  <c:v>Ni cómodo ni sufriendo</c:v>
                </c:pt>
                <c:pt idx="2">
                  <c:v>Sufre para llegar a fin de mes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0.248</c:v>
                </c:pt>
                <c:pt idx="1">
                  <c:v>0.36299999999999999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7F-4FBB-B232-397823E1A3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878419530314646E-2"/>
          <c:w val="0.91798890237802833"/>
          <c:h val="0.91912158046968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A0190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0.19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3-4867-A454-BFA13F92003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719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0.39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0.38</c:v>
                </c:pt>
                <c:pt idx="4">
                  <c:v>0.41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3-4867-A454-BFA13F92003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0.32</c:v>
                </c:pt>
                <c:pt idx="1">
                  <c:v>0.4</c:v>
                </c:pt>
                <c:pt idx="2">
                  <c:v>0.53</c:v>
                </c:pt>
                <c:pt idx="3">
                  <c:v>0.37</c:v>
                </c:pt>
                <c:pt idx="4">
                  <c:v>0.37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13-4867-A454-BFA13F9200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bg1"/>
          </a:solidFill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A0190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0.43</c:v>
                </c:pt>
                <c:pt idx="1">
                  <c:v>0.27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1-4A07-94C8-B46D3C1307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719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0.33</c:v>
                </c:pt>
                <c:pt idx="1">
                  <c:v>0.42</c:v>
                </c:pt>
                <c:pt idx="2">
                  <c:v>0.39</c:v>
                </c:pt>
                <c:pt idx="3">
                  <c:v>0.3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1-4A07-94C8-B46D3C1307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0.25</c:v>
                </c:pt>
                <c:pt idx="1">
                  <c:v>0.32</c:v>
                </c:pt>
                <c:pt idx="2">
                  <c:v>0.39</c:v>
                </c:pt>
                <c:pt idx="3">
                  <c:v>0.47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1-4A07-94C8-B46D3C1307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bg1"/>
          </a:solidFill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MENA</a:t>
            </a:r>
          </a:p>
        </c:rich>
      </c:tx>
      <c:layout>
        <c:manualLayout>
          <c:xMode val="edge"/>
          <c:yMode val="edge"/>
          <c:x val="0.45120274914089342"/>
          <c:y val="0.588083041812427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614316516271856"/>
          <c:y val="0.26845788245858182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0190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D719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D7DF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DBA5-4F73-98C9-EC60D4FAE8DA}"/>
              </c:ext>
            </c:extLst>
          </c:dPt>
          <c:dLbls>
            <c:dLbl>
              <c:idx val="0"/>
              <c:layout>
                <c:manualLayout>
                  <c:x val="1.9749904543717865E-3"/>
                  <c:y val="-8.6560886223554893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16%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0.16</c:v>
                </c:pt>
                <c:pt idx="1">
                  <c:v>0.28999999999999998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Africa</a:t>
            </a:r>
          </a:p>
        </c:rich>
      </c:tx>
      <c:layout>
        <c:manualLayout>
          <c:xMode val="edge"/>
          <c:yMode val="edge"/>
          <c:x val="0.4162509545628103"/>
          <c:y val="0.590409795102448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77109583810618"/>
          <c:y val="0.30794186240213228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0190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D719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D7DF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C38-4F77-9BB0-83434D4AB77C}"/>
              </c:ext>
            </c:extLst>
          </c:dPt>
          <c:dLbls>
            <c:dLbl>
              <c:idx val="0"/>
              <c:layout>
                <c:manualLayout>
                  <c:x val="-3.3941600896472816E-3"/>
                  <c:y val="-9.7442033639243541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23279321591957"/>
                      <c:h val="0.104773534892292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0.12</c:v>
                </c:pt>
                <c:pt idx="1">
                  <c:v>0.33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APAC</a:t>
            </a:r>
          </a:p>
        </c:rich>
      </c:tx>
      <c:layout>
        <c:manualLayout>
          <c:xMode val="edge"/>
          <c:yMode val="edge"/>
          <c:x val="0.46576618048681595"/>
          <c:y val="0.5913468488566880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307870092518718"/>
          <c:y val="0.25658267366328513"/>
          <c:w val="0.73427229927504045"/>
          <c:h val="0.743417052523268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0190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A-4A0D-A6F2-06117A814752}"/>
              </c:ext>
            </c:extLst>
          </c:dPt>
          <c:dPt>
            <c:idx val="1"/>
            <c:bubble3D val="0"/>
            <c:spPr>
              <a:solidFill>
                <a:srgbClr val="D719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A-4A0D-A6F2-06117A814752}"/>
              </c:ext>
            </c:extLst>
          </c:dPt>
          <c:dPt>
            <c:idx val="2"/>
            <c:bubble3D val="0"/>
            <c:spPr>
              <a:solidFill>
                <a:srgbClr val="D7DF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A-4A0D-A6F2-06117A81475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A-4A0D-A6F2-06117A8147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693B-43AB-A624-2E6CF8F51F1A}"/>
              </c:ext>
            </c:extLst>
          </c:dPt>
          <c:dLbls>
            <c:dLbl>
              <c:idx val="0"/>
              <c:layout>
                <c:manualLayout>
                  <c:x val="3.4912033899203339E-2"/>
                  <c:y val="-2.887509835338729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A-4A0D-A6F2-06117A814752}"/>
                </c:ext>
              </c:extLst>
            </c:dLbl>
            <c:dLbl>
              <c:idx val="1"/>
              <c:layout>
                <c:manualLayout>
                  <c:x val="-3.4275870850835029E-17"/>
                  <c:y val="1.91308949894629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A-4A0D-A6F2-06117A8147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A-4A0D-A6F2-06117A8147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###0%</c:formatCode>
                <c:ptCount val="3"/>
                <c:pt idx="0">
                  <c:v>0.28999999999999998</c:v>
                </c:pt>
                <c:pt idx="1">
                  <c:v>0.38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1A-4A0D-A6F2-06117A8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1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107391F5-3DB4-40DE-A667-0B97ED5F30C0}" type="datetimeFigureOut">
              <a:rPr lang="es-AR" smtClean="0"/>
              <a:pPr/>
              <a:t>16/1/2023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321DC47C-C936-48A6-AB8A-F8B67F9997E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854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C70EE32C-68CF-4E85-BDCE-F5114208E9AC}" type="datetimeFigureOut">
              <a:rPr lang="es-AR" smtClean="0"/>
              <a:pPr/>
              <a:t>16/1/2023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14EE6BC4-9D6B-45D8-825B-87887386E229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82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68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365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08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25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4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7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8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4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0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‹#›</a:t>
            </a:fld>
            <a:endParaRPr lang="es-AR" sz="1400" b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75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‹#›</a:t>
            </a:fld>
            <a:endParaRPr lang="es-AR" sz="14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899" y="-40889"/>
            <a:ext cx="10405899" cy="689888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495554" y="-40889"/>
            <a:ext cx="10873208" cy="7029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8" y="280696"/>
            <a:ext cx="3011010" cy="926790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539750" y="4266370"/>
            <a:ext cx="6336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" pitchFamily="50" charset="0"/>
                <a:cs typeface="Arial" panose="020B0604020202020204" pitchFamily="34" charset="0"/>
              </a:rPr>
              <a:t>Cost of Living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WWS 2022</a:t>
            </a:r>
            <a:endParaRPr lang="es-AR" sz="1600" dirty="0">
              <a:solidFill>
                <a:prstClr val="black"/>
              </a:solidFill>
            </a:endParaRPr>
          </a:p>
        </p:txBody>
      </p:sp>
      <p:sp>
        <p:nvSpPr>
          <p:cNvPr id="7" name="Google Shape;2195;p36"/>
          <p:cNvSpPr/>
          <p:nvPr/>
        </p:nvSpPr>
        <p:spPr>
          <a:xfrm>
            <a:off x="2636242" y="2794929"/>
            <a:ext cx="893200" cy="89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8827012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25119"/>
              </p:ext>
            </p:extLst>
          </p:nvPr>
        </p:nvGraphicFramePr>
        <p:xfrm>
          <a:off x="1154236" y="738197"/>
          <a:ext cx="7200800" cy="53652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9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048319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ARGENTINA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Voices Research &amp; Consultancy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621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BRAZIL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Market Analysis Brazil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CANADA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LEGER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CHILE 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Activa Research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1004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CROATIA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Mediana Fides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ECUADOR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CEDATOS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FACE-TO-FACE/CAPI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FINLAND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Taloustutkimus</a:t>
                      </a:r>
                      <a:r>
                        <a:rPr lang="en-GB" sz="1100" dirty="0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 Oy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1042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11307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FRANCE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BVA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1000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53441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GERMANY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Produkt+Markt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GREECE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Alternative Research Solutions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HONG KONG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Consumer Search Group (CSG)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TERRITORY WIDE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INDIA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DataPrompt International Pvt. Ltd.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REPUBLIC OF IRELAND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RED C Research &amp; Marketing Ltd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1015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ITALY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BVA Doxa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1001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IVORY COAST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EMC SARL</a:t>
                      </a:r>
                      <a:endParaRPr lang="es-P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Yu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CATI</a:t>
                      </a:r>
                      <a:endParaRPr lang="es-PE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508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JAPAN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Nippon Research Center, LTD.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1236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KENYA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Mind Pulse Research &amp; Consulting Ltd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 Urban Areas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LEBANON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REACH SAL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CATI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MALAYSIA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Yu Mincho"/>
                          <a:cs typeface="Tahoma" panose="020B0604030504040204" pitchFamily="34" charset="0"/>
                        </a:rPr>
                        <a:t>Central Force International Sdn.Bhd.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1003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MEXICO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  <a:ea typeface="Yu Mincho"/>
                          <a:cs typeface="Times New Roman" panose="02020603050405020304" pitchFamily="18" charset="0"/>
                        </a:rPr>
                        <a:t>Brand Investigation S.A de C.V</a:t>
                      </a:r>
                      <a:endParaRPr lang="es-PE" sz="110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  <a:cs typeface="Calibri" panose="020F0502020204030204" pitchFamily="34" charset="0"/>
                        </a:rPr>
                        <a:t>Online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535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+mn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64133"/>
                  </a:ext>
                </a:extLst>
              </a:tr>
            </a:tbl>
          </a:graphicData>
        </a:graphic>
      </p:graphicFrame>
      <p:sp>
        <p:nvSpPr>
          <p:cNvPr id="9" name="6 Forma libre"/>
          <p:cNvSpPr/>
          <p:nvPr/>
        </p:nvSpPr>
        <p:spPr>
          <a:xfrm flipV="1">
            <a:off x="6559317" y="-1033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0" name="7 Forma libre"/>
          <p:cNvSpPr/>
          <p:nvPr/>
        </p:nvSpPr>
        <p:spPr>
          <a:xfrm>
            <a:off x="6559319" y="332658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2" name="8 Forma libre"/>
          <p:cNvSpPr/>
          <p:nvPr/>
        </p:nvSpPr>
        <p:spPr>
          <a:xfrm flipV="1">
            <a:off x="6559319" y="58299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Retângulo 96"/>
          <p:cNvSpPr/>
          <p:nvPr/>
        </p:nvSpPr>
        <p:spPr>
          <a:xfrm>
            <a:off x="6559317" y="332658"/>
            <a:ext cx="6512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Oct 9th to Dec 10</a:t>
            </a:r>
            <a:r>
              <a:rPr lang="en-US" sz="12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tângulo 96"/>
          <p:cNvSpPr/>
          <p:nvPr/>
        </p:nvSpPr>
        <p:spPr>
          <a:xfrm>
            <a:off x="6482395" y="63555"/>
            <a:ext cx="6512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29739 surveys worldwide</a:t>
            </a:r>
          </a:p>
        </p:txBody>
      </p:sp>
      <p:sp>
        <p:nvSpPr>
          <p:cNvPr id="15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23987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6149"/>
              </p:ext>
            </p:extLst>
          </p:nvPr>
        </p:nvGraphicFramePr>
        <p:xfrm>
          <a:off x="995952" y="833315"/>
          <a:ext cx="7200800" cy="49975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9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048319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Calibri" panose="020F0502020204030204" pitchFamily="34" charset="0"/>
                        </a:rPr>
                        <a:t>NIGERIA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Market Trends International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CATI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PAKISTAN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Yu Mincho"/>
                          <a:cs typeface="Calibri" panose="020F0502020204030204" pitchFamily="34" charset="0"/>
                        </a:rPr>
                        <a:t>Gallup Pakistan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PARAGUAY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ICA Consultoría Estratégica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PERU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Datum Internacional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URBAN NATIONAL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PHILIPPINES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Philippine Survey and Research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Center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, Inc. (PSRC)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F2F CAPI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POLAND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Mareco Polska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509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REPUBLIC</a:t>
                      </a:r>
                      <a:r>
                        <a:rPr lang="it-IT" sz="1100" b="1" baseline="0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KOREA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Gallup Korea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1549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11307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SERBIA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Yu Mincho"/>
                          <a:cs typeface="Calibri" panose="020F0502020204030204" pitchFamily="34" charset="0"/>
                        </a:rPr>
                        <a:t>Mediana Adria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53441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SLOVENIA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Yu Mincho"/>
                          <a:cs typeface="Calibri" panose="020F0502020204030204" pitchFamily="34" charset="0"/>
                        </a:rPr>
                        <a:t>Mediana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SPAIN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Instituto DYM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THAILAND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Yu Mincho"/>
                          <a:cs typeface="Cordia New"/>
                        </a:rPr>
                        <a:t>Infosearch Limited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THE NETHERLANDS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Motivaction International B.V.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TURKEY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Barem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UNITED KINGDOM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ORB International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1018 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Yu Mincho"/>
                          <a:cs typeface="Times New Roman" panose="02020603050405020304" pitchFamily="18" charset="0"/>
                        </a:rPr>
                        <a:t>USA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Yu Mincho"/>
                          <a:cs typeface="Tahoma" panose="020B0604030504040204" pitchFamily="34" charset="0"/>
                        </a:rPr>
                        <a:t>LEGER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CAWI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VIETNAM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Indochina Research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CAPI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Hanoi,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Ho Chi, Minh City, Da </a:t>
                      </a:r>
                      <a:r>
                        <a:rPr lang="en-US" sz="11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Nand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Can </a:t>
                      </a:r>
                      <a:r>
                        <a:rPr lang="en-US" sz="11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3" name="6 Forma libre"/>
          <p:cNvSpPr/>
          <p:nvPr/>
        </p:nvSpPr>
        <p:spPr>
          <a:xfrm flipV="1">
            <a:off x="6559317" y="-1033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7 Forma libre"/>
          <p:cNvSpPr/>
          <p:nvPr/>
        </p:nvSpPr>
        <p:spPr>
          <a:xfrm>
            <a:off x="6559319" y="332658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8 Forma libre"/>
          <p:cNvSpPr/>
          <p:nvPr/>
        </p:nvSpPr>
        <p:spPr>
          <a:xfrm flipV="1">
            <a:off x="6559319" y="58299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8" name="Retângulo 96"/>
          <p:cNvSpPr/>
          <p:nvPr/>
        </p:nvSpPr>
        <p:spPr>
          <a:xfrm>
            <a:off x="6482395" y="63555"/>
            <a:ext cx="6512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29739 surveys worldwide</a:t>
            </a:r>
          </a:p>
        </p:txBody>
      </p:sp>
      <p:sp>
        <p:nvSpPr>
          <p:cNvPr id="29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5" name="Retângulo 96"/>
          <p:cNvSpPr/>
          <p:nvPr/>
        </p:nvSpPr>
        <p:spPr>
          <a:xfrm>
            <a:off x="6559317" y="332658"/>
            <a:ext cx="6512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Oct 9th to Dec 10</a:t>
            </a:r>
            <a:r>
              <a:rPr lang="en-US" sz="12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7208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23939"/>
            <a:ext cx="826768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Cost of living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31 CuadroTexto"/>
          <p:cNvSpPr txBox="1"/>
          <p:nvPr/>
        </p:nvSpPr>
        <p:spPr>
          <a:xfrm>
            <a:off x="282369" y="306165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W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hich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of the following best describes of your current financial </a:t>
            </a: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situ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4" name="69 Grupo"/>
          <p:cNvGrpSpPr/>
          <p:nvPr/>
        </p:nvGrpSpPr>
        <p:grpSpPr>
          <a:xfrm>
            <a:off x="4951659" y="1367465"/>
            <a:ext cx="1996605" cy="1724275"/>
            <a:chOff x="4206415" y="339686"/>
            <a:chExt cx="2897996" cy="2502720"/>
          </a:xfrm>
        </p:grpSpPr>
        <p:grpSp>
          <p:nvGrpSpPr>
            <p:cNvPr id="5" name="70 Grupo"/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7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4247770177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Freeform 6"/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75 Grupo"/>
          <p:cNvGrpSpPr/>
          <p:nvPr/>
        </p:nvGrpSpPr>
        <p:grpSpPr>
          <a:xfrm>
            <a:off x="6804248" y="1340768"/>
            <a:ext cx="1996604" cy="1713734"/>
            <a:chOff x="1146307" y="4038864"/>
            <a:chExt cx="1996604" cy="1713734"/>
          </a:xfrm>
        </p:grpSpPr>
        <p:graphicFrame>
          <p:nvGraphicFramePr>
            <p:cNvPr id="10" name="Chart 3"/>
            <p:cNvGraphicFramePr/>
            <p:nvPr>
              <p:extLst>
                <p:ext uri="{D42A27DB-BD31-4B8C-83A1-F6EECF244321}">
                  <p14:modId xmlns:p14="http://schemas.microsoft.com/office/powerpoint/2010/main" val="3729628051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Freeform 7"/>
            <p:cNvSpPr/>
            <p:nvPr/>
          </p:nvSpPr>
          <p:spPr>
            <a:xfrm>
              <a:off x="1786630" y="40388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4" name="33 Gráfico"/>
          <p:cNvGraphicFramePr/>
          <p:nvPr>
            <p:extLst>
              <p:ext uri="{D42A27DB-BD31-4B8C-83A1-F6EECF244321}">
                <p14:modId xmlns:p14="http://schemas.microsoft.com/office/powerpoint/2010/main" val="1567005850"/>
              </p:ext>
            </p:extLst>
          </p:nvPr>
        </p:nvGraphicFramePr>
        <p:xfrm>
          <a:off x="4720604" y="3338051"/>
          <a:ext cx="4027859" cy="189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71 Rectángulo"/>
          <p:cNvSpPr/>
          <p:nvPr/>
        </p:nvSpPr>
        <p:spPr>
          <a:xfrm>
            <a:off x="4860032" y="1439778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23%</a:t>
            </a:r>
          </a:p>
        </p:txBody>
      </p:sp>
      <p:sp>
        <p:nvSpPr>
          <p:cNvPr id="17" name="71 Rectángulo"/>
          <p:cNvSpPr/>
          <p:nvPr/>
        </p:nvSpPr>
        <p:spPr>
          <a:xfrm>
            <a:off x="6911556" y="148433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27%</a:t>
            </a:r>
          </a:p>
        </p:txBody>
      </p:sp>
      <p:sp>
        <p:nvSpPr>
          <p:cNvPr id="18" name="71 Rectángulo"/>
          <p:cNvSpPr/>
          <p:nvPr/>
        </p:nvSpPr>
        <p:spPr>
          <a:xfrm>
            <a:off x="6919802" y="244237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DF2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36%</a:t>
            </a:r>
          </a:p>
        </p:txBody>
      </p:sp>
      <p:sp>
        <p:nvSpPr>
          <p:cNvPr id="19" name="71 Rectángulo"/>
          <p:cNvSpPr/>
          <p:nvPr/>
        </p:nvSpPr>
        <p:spPr>
          <a:xfrm>
            <a:off x="4871719" y="2397818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DF2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36%</a:t>
            </a:r>
          </a:p>
        </p:txBody>
      </p:sp>
      <p:graphicFrame>
        <p:nvGraphicFramePr>
          <p:cNvPr id="22" name="14 Gráfico"/>
          <p:cNvGraphicFramePr/>
          <p:nvPr>
            <p:extLst>
              <p:ext uri="{D42A27DB-BD31-4B8C-83A1-F6EECF244321}">
                <p14:modId xmlns:p14="http://schemas.microsoft.com/office/powerpoint/2010/main" val="4062480940"/>
              </p:ext>
            </p:extLst>
          </p:nvPr>
        </p:nvGraphicFramePr>
        <p:xfrm>
          <a:off x="334405" y="1756062"/>
          <a:ext cx="3714905" cy="311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71 Rectángulo"/>
          <p:cNvSpPr/>
          <p:nvPr/>
        </p:nvSpPr>
        <p:spPr>
          <a:xfrm>
            <a:off x="4860032" y="1930201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38%</a:t>
            </a:r>
          </a:p>
        </p:txBody>
      </p:sp>
      <p:sp>
        <p:nvSpPr>
          <p:cNvPr id="25" name="71 Rectángulo"/>
          <p:cNvSpPr/>
          <p:nvPr/>
        </p:nvSpPr>
        <p:spPr>
          <a:xfrm>
            <a:off x="6911556" y="198287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34%</a:t>
            </a:r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56662"/>
              </p:ext>
            </p:extLst>
          </p:nvPr>
        </p:nvGraphicFramePr>
        <p:xfrm>
          <a:off x="854744" y="5416347"/>
          <a:ext cx="774950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169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583169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2583169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Living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comfortably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19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Neither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comfortable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nor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struggling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Struggling financially to make ends meet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260335" y="1270501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675043" y="1125755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601406" y="2999497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65900"/>
              </p:ext>
            </p:extLst>
          </p:nvPr>
        </p:nvGraphicFramePr>
        <p:xfrm>
          <a:off x="5045231" y="1844825"/>
          <a:ext cx="3343193" cy="317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53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Working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full (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include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self-employed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3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err="1">
                          <a:effectLst/>
                        </a:rPr>
                        <a:t>Working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Part</a:t>
                      </a:r>
                      <a:r>
                        <a:rPr lang="es-PE" sz="1200" u="none" strike="noStrike" dirty="0">
                          <a:effectLst/>
                        </a:rPr>
                        <a:t>-time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3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err="1">
                          <a:effectLst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0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err="1">
                          <a:effectLst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err="1">
                          <a:effectLst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3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err="1">
                          <a:effectLst/>
                        </a:rPr>
                        <a:t>Retired</a:t>
                      </a:r>
                      <a:r>
                        <a:rPr lang="es-PE" sz="1200" u="none" strike="noStrike" dirty="0">
                          <a:effectLst/>
                        </a:rPr>
                        <a:t>/</a:t>
                      </a:r>
                      <a:r>
                        <a:rPr lang="es-PE" sz="1200" u="none" strike="noStrike" dirty="0" err="1">
                          <a:effectLst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16 Gráfico"/>
          <p:cNvGraphicFramePr/>
          <p:nvPr>
            <p:extLst>
              <p:ext uri="{D42A27DB-BD31-4B8C-83A1-F6EECF244321}">
                <p14:modId xmlns:p14="http://schemas.microsoft.com/office/powerpoint/2010/main" val="4209218115"/>
              </p:ext>
            </p:extLst>
          </p:nvPr>
        </p:nvGraphicFramePr>
        <p:xfrm>
          <a:off x="5070291" y="1832893"/>
          <a:ext cx="3406856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81898"/>
              </p:ext>
            </p:extLst>
          </p:nvPr>
        </p:nvGraphicFramePr>
        <p:xfrm>
          <a:off x="699147" y="1844824"/>
          <a:ext cx="4111427" cy="32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ctr"/>
                      <a:endParaRPr lang="en-US" sz="12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Completed</a:t>
                      </a:r>
                      <a:r>
                        <a:rPr lang="en-US" sz="12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Higher level of education (Masters, PHD, etc.)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Completed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err="1">
                          <a:effectLst/>
                        </a:rPr>
                        <a:t>Completed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Secondary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u="none" strike="noStrike" dirty="0" err="1">
                          <a:effectLst/>
                        </a:rPr>
                        <a:t>Completed</a:t>
                      </a:r>
                      <a:r>
                        <a:rPr lang="es-PE" sz="1200" u="none" strike="noStrike" dirty="0">
                          <a:effectLst/>
                        </a:rPr>
                        <a:t> </a:t>
                      </a:r>
                      <a:r>
                        <a:rPr lang="es-PE" sz="1200" u="none" strike="noStrike" dirty="0" err="1">
                          <a:effectLst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6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>
                          <a:effectLst/>
                        </a:rPr>
                        <a:t>No </a:t>
                      </a:r>
                      <a:r>
                        <a:rPr lang="es-ES" sz="1200" u="none" strike="noStrike" dirty="0" err="1">
                          <a:effectLst/>
                        </a:rPr>
                        <a:t>education</a:t>
                      </a:r>
                      <a:r>
                        <a:rPr lang="es-ES" sz="1200" u="none" strike="noStrike" dirty="0">
                          <a:effectLst/>
                        </a:rPr>
                        <a:t> / </a:t>
                      </a:r>
                      <a:r>
                        <a:rPr lang="es-ES" sz="1200" u="none" strike="noStrike" dirty="0" err="1">
                          <a:effectLst/>
                        </a:rPr>
                        <a:t>Only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basic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14 Gráfico"/>
          <p:cNvGraphicFramePr/>
          <p:nvPr>
            <p:extLst>
              <p:ext uri="{D42A27DB-BD31-4B8C-83A1-F6EECF244321}">
                <p14:modId xmlns:p14="http://schemas.microsoft.com/office/powerpoint/2010/main" val="3983401307"/>
              </p:ext>
            </p:extLst>
          </p:nvPr>
        </p:nvGraphicFramePr>
        <p:xfrm>
          <a:off x="591191" y="1989261"/>
          <a:ext cx="3329777" cy="346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23939"/>
            <a:ext cx="826768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Cost of living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31 CuadroTexto"/>
          <p:cNvSpPr txBox="1"/>
          <p:nvPr/>
        </p:nvSpPr>
        <p:spPr>
          <a:xfrm>
            <a:off x="282369" y="306165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W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hich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of the following best describes of your current financial </a:t>
            </a: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situ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44037"/>
              </p:ext>
            </p:extLst>
          </p:nvPr>
        </p:nvGraphicFramePr>
        <p:xfrm>
          <a:off x="699147" y="1414123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17 Grupo"/>
          <p:cNvGrpSpPr/>
          <p:nvPr/>
        </p:nvGrpSpPr>
        <p:grpSpPr>
          <a:xfrm>
            <a:off x="559606" y="1285955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12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" name="1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noFill/>
          </p:spPr>
        </p:pic>
      </p:grpSp>
      <p:sp>
        <p:nvSpPr>
          <p:cNvPr id="14" name="20 Lágrima"/>
          <p:cNvSpPr/>
          <p:nvPr/>
        </p:nvSpPr>
        <p:spPr>
          <a:xfrm rot="7948615">
            <a:off x="4889477" y="1305373"/>
            <a:ext cx="526208" cy="52620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graphicFrame>
        <p:nvGraphicFramePr>
          <p:cNvPr id="1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70040"/>
              </p:ext>
            </p:extLst>
          </p:nvPr>
        </p:nvGraphicFramePr>
        <p:xfrm>
          <a:off x="5023732" y="1423691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2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028" y="1402323"/>
            <a:ext cx="343267" cy="343267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20105"/>
              </p:ext>
            </p:extLst>
          </p:nvPr>
        </p:nvGraphicFramePr>
        <p:xfrm>
          <a:off x="699147" y="5400744"/>
          <a:ext cx="754526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08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51508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2515087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Living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comfortably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19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Neither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comfortable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nor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struggling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Struggling financially to make ends meet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3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Picture 3">
            <a:extLst>
              <a:ext uri="{FF2B5EF4-FFF2-40B4-BE49-F238E27FC236}">
                <a16:creationId xmlns:a16="http://schemas.microsoft.com/office/drawing/2014/main" id="{26893A23-3ADF-4AFB-B592-EDE13AB6F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22" y="1547258"/>
            <a:ext cx="8194175" cy="4437647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603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Which of the following best describes of your current financial situation?</a:t>
            </a:r>
            <a:endParaRPr lang="es-PE" sz="1600" b="1" dirty="0">
              <a:solidFill>
                <a:srgbClr val="FFFFFF">
                  <a:lumMod val="50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786359"/>
              </p:ext>
            </p:extLst>
          </p:nvPr>
        </p:nvGraphicFramePr>
        <p:xfrm>
          <a:off x="4788024" y="2312260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075255"/>
              </p:ext>
            </p:extLst>
          </p:nvPr>
        </p:nvGraphicFramePr>
        <p:xfrm>
          <a:off x="3347864" y="3356991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758081"/>
              </p:ext>
            </p:extLst>
          </p:nvPr>
        </p:nvGraphicFramePr>
        <p:xfrm>
          <a:off x="6689327" y="2801764"/>
          <a:ext cx="2096275" cy="240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314908"/>
              </p:ext>
            </p:extLst>
          </p:nvPr>
        </p:nvGraphicFramePr>
        <p:xfrm>
          <a:off x="225829" y="2661593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618809"/>
              </p:ext>
            </p:extLst>
          </p:nvPr>
        </p:nvGraphicFramePr>
        <p:xfrm>
          <a:off x="3347863" y="1123771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12982"/>
              </p:ext>
            </p:extLst>
          </p:nvPr>
        </p:nvGraphicFramePr>
        <p:xfrm>
          <a:off x="4283969" y="649770"/>
          <a:ext cx="4579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9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52649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526498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39692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Living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comfortably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19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Neither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comfortable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nor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struggling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Struggling financially to make ends meet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4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9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23939"/>
            <a:ext cx="826768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Cost of living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31 CuadroTexto"/>
          <p:cNvSpPr txBox="1"/>
          <p:nvPr/>
        </p:nvSpPr>
        <p:spPr>
          <a:xfrm>
            <a:off x="282369" y="306165"/>
            <a:ext cx="770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W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hich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of the following best describes of your current financial </a:t>
            </a: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situ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72058"/>
              </p:ext>
            </p:extLst>
          </p:nvPr>
        </p:nvGraphicFramePr>
        <p:xfrm>
          <a:off x="611559" y="5400744"/>
          <a:ext cx="79926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30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664230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2664230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Living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comfortably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19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Neither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comfortable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nor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struggling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Struggling financially to make ends meet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graphicFrame>
        <p:nvGraphicFramePr>
          <p:cNvPr id="6" name="26 Gráfico"/>
          <p:cNvGraphicFramePr/>
          <p:nvPr>
            <p:extLst>
              <p:ext uri="{D42A27DB-BD31-4B8C-83A1-F6EECF244321}">
                <p14:modId xmlns:p14="http://schemas.microsoft.com/office/powerpoint/2010/main" val="2636309453"/>
              </p:ext>
            </p:extLst>
          </p:nvPr>
        </p:nvGraphicFramePr>
        <p:xfrm>
          <a:off x="254263" y="1263400"/>
          <a:ext cx="8494201" cy="413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226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23939"/>
            <a:ext cx="826768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Cost of living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31 CuadroTexto"/>
          <p:cNvSpPr txBox="1"/>
          <p:nvPr/>
        </p:nvSpPr>
        <p:spPr>
          <a:xfrm>
            <a:off x="282369" y="306165"/>
            <a:ext cx="846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As a result of the rising cost of living, which of the following statements best describe your situation?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4" name="69 Grupo"/>
          <p:cNvGrpSpPr/>
          <p:nvPr/>
        </p:nvGrpSpPr>
        <p:grpSpPr>
          <a:xfrm>
            <a:off x="4788024" y="1296654"/>
            <a:ext cx="1996605" cy="1724275"/>
            <a:chOff x="4206415" y="339686"/>
            <a:chExt cx="2897996" cy="2502720"/>
          </a:xfrm>
        </p:grpSpPr>
        <p:grpSp>
          <p:nvGrpSpPr>
            <p:cNvPr id="5" name="70 Grupo"/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7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1512225815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Freeform 6"/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75 Grupo"/>
          <p:cNvGrpSpPr/>
          <p:nvPr/>
        </p:nvGrpSpPr>
        <p:grpSpPr>
          <a:xfrm>
            <a:off x="6744593" y="1268760"/>
            <a:ext cx="2082298" cy="1746898"/>
            <a:chOff x="1146307" y="4038864"/>
            <a:chExt cx="1996604" cy="1713734"/>
          </a:xfrm>
        </p:grpSpPr>
        <p:graphicFrame>
          <p:nvGraphicFramePr>
            <p:cNvPr id="10" name="Chart 3"/>
            <p:cNvGraphicFramePr/>
            <p:nvPr>
              <p:extLst>
                <p:ext uri="{D42A27DB-BD31-4B8C-83A1-F6EECF244321}">
                  <p14:modId xmlns:p14="http://schemas.microsoft.com/office/powerpoint/2010/main" val="1028046201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Freeform 7"/>
            <p:cNvSpPr/>
            <p:nvPr/>
          </p:nvSpPr>
          <p:spPr>
            <a:xfrm>
              <a:off x="1786630" y="40388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4" name="33 Gráfico"/>
          <p:cNvGraphicFramePr/>
          <p:nvPr>
            <p:extLst>
              <p:ext uri="{D42A27DB-BD31-4B8C-83A1-F6EECF244321}">
                <p14:modId xmlns:p14="http://schemas.microsoft.com/office/powerpoint/2010/main" val="711488085"/>
              </p:ext>
            </p:extLst>
          </p:nvPr>
        </p:nvGraphicFramePr>
        <p:xfrm>
          <a:off x="4644008" y="3118491"/>
          <a:ext cx="4019209" cy="207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71 Rectángulo"/>
          <p:cNvSpPr/>
          <p:nvPr/>
        </p:nvSpPr>
        <p:spPr>
          <a:xfrm>
            <a:off x="4788024" y="1556792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2A4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50%</a:t>
            </a:r>
          </a:p>
        </p:txBody>
      </p:sp>
      <p:sp>
        <p:nvSpPr>
          <p:cNvPr id="17" name="71 Rectángulo"/>
          <p:cNvSpPr/>
          <p:nvPr/>
        </p:nvSpPr>
        <p:spPr>
          <a:xfrm>
            <a:off x="6897423" y="158806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2A4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46%</a:t>
            </a:r>
          </a:p>
        </p:txBody>
      </p:sp>
      <p:sp>
        <p:nvSpPr>
          <p:cNvPr id="18" name="71 Rectángulo"/>
          <p:cNvSpPr/>
          <p:nvPr/>
        </p:nvSpPr>
        <p:spPr>
          <a:xfrm>
            <a:off x="6884502" y="2391347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0861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21%</a:t>
            </a:r>
          </a:p>
        </p:txBody>
      </p:sp>
      <p:sp>
        <p:nvSpPr>
          <p:cNvPr id="19" name="71 Rectángulo"/>
          <p:cNvSpPr/>
          <p:nvPr/>
        </p:nvSpPr>
        <p:spPr>
          <a:xfrm>
            <a:off x="4799709" y="2346791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0861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17%</a:t>
            </a:r>
          </a:p>
        </p:txBody>
      </p:sp>
      <p:graphicFrame>
        <p:nvGraphicFramePr>
          <p:cNvPr id="22" name="14 Gráfico"/>
          <p:cNvGraphicFramePr/>
          <p:nvPr>
            <p:extLst>
              <p:ext uri="{D42A27DB-BD31-4B8C-83A1-F6EECF244321}">
                <p14:modId xmlns:p14="http://schemas.microsoft.com/office/powerpoint/2010/main" val="2371541970"/>
              </p:ext>
            </p:extLst>
          </p:nvPr>
        </p:nvGraphicFramePr>
        <p:xfrm>
          <a:off x="366213" y="1722625"/>
          <a:ext cx="3698899" cy="303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71 Rectángulo"/>
          <p:cNvSpPr/>
          <p:nvPr/>
        </p:nvSpPr>
        <p:spPr>
          <a:xfrm>
            <a:off x="4799709" y="2068322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29%</a:t>
            </a:r>
          </a:p>
        </p:txBody>
      </p:sp>
      <p:sp>
        <p:nvSpPr>
          <p:cNvPr id="25" name="71 Rectángulo"/>
          <p:cNvSpPr/>
          <p:nvPr/>
        </p:nvSpPr>
        <p:spPr>
          <a:xfrm>
            <a:off x="6876256" y="2128411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28%</a:t>
            </a:r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83300"/>
              </p:ext>
            </p:extLst>
          </p:nvPr>
        </p:nvGraphicFramePr>
        <p:xfrm>
          <a:off x="755576" y="5349125"/>
          <a:ext cx="77768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have already reduced some expenses in the past months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A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am actively planning to reduce expenses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I am NOT planning on making changes by now,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349112" y="1237027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799779" y="1067750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716016" y="2852936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800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01335"/>
              </p:ext>
            </p:extLst>
          </p:nvPr>
        </p:nvGraphicFramePr>
        <p:xfrm>
          <a:off x="5045231" y="1878052"/>
          <a:ext cx="3404954" cy="32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8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0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16 Gráfico"/>
          <p:cNvGraphicFramePr/>
          <p:nvPr>
            <p:extLst>
              <p:ext uri="{D42A27DB-BD31-4B8C-83A1-F6EECF244321}">
                <p14:modId xmlns:p14="http://schemas.microsoft.com/office/powerpoint/2010/main" val="3240656948"/>
              </p:ext>
            </p:extLst>
          </p:nvPr>
        </p:nvGraphicFramePr>
        <p:xfrm>
          <a:off x="4915189" y="1997738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40822"/>
              </p:ext>
            </p:extLst>
          </p:nvPr>
        </p:nvGraphicFramePr>
        <p:xfrm>
          <a:off x="752337" y="1844077"/>
          <a:ext cx="4111427" cy="320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0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Higher level of education (Masters, PHD,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/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14 Gráfico"/>
          <p:cNvGraphicFramePr/>
          <p:nvPr>
            <p:extLst>
              <p:ext uri="{D42A27DB-BD31-4B8C-83A1-F6EECF244321}">
                <p14:modId xmlns:p14="http://schemas.microsoft.com/office/powerpoint/2010/main" val="533086916"/>
              </p:ext>
            </p:extLst>
          </p:nvPr>
        </p:nvGraphicFramePr>
        <p:xfrm>
          <a:off x="630886" y="2019569"/>
          <a:ext cx="3652747" cy="3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82369" y="623876"/>
            <a:ext cx="826768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Cost of living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40069"/>
              </p:ext>
            </p:extLst>
          </p:nvPr>
        </p:nvGraphicFramePr>
        <p:xfrm>
          <a:off x="699147" y="1414123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17 Grupo"/>
          <p:cNvGrpSpPr/>
          <p:nvPr/>
        </p:nvGrpSpPr>
        <p:grpSpPr>
          <a:xfrm>
            <a:off x="559606" y="1285955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12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" name="1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noFill/>
          </p:spPr>
        </p:pic>
      </p:grpSp>
      <p:sp>
        <p:nvSpPr>
          <p:cNvPr id="14" name="20 Lágrima"/>
          <p:cNvSpPr/>
          <p:nvPr/>
        </p:nvSpPr>
        <p:spPr>
          <a:xfrm rot="7948615">
            <a:off x="4889477" y="1305373"/>
            <a:ext cx="526208" cy="52620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graphicFrame>
        <p:nvGraphicFramePr>
          <p:cNvPr id="1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9702"/>
              </p:ext>
            </p:extLst>
          </p:nvPr>
        </p:nvGraphicFramePr>
        <p:xfrm>
          <a:off x="5023732" y="1423691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2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028" y="1402323"/>
            <a:ext cx="343267" cy="343267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25076"/>
              </p:ext>
            </p:extLst>
          </p:nvPr>
        </p:nvGraphicFramePr>
        <p:xfrm>
          <a:off x="631222" y="5400744"/>
          <a:ext cx="78189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321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606321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2606321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have already reduced some expenses in the past months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A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am actively planning to reduce expenses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I am NOT planning on making changes by now,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0" name="31 CuadroTexto"/>
          <p:cNvSpPr txBox="1"/>
          <p:nvPr/>
        </p:nvSpPr>
        <p:spPr>
          <a:xfrm>
            <a:off x="282369" y="306165"/>
            <a:ext cx="846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As a result of the rising cost of living, which of the following statements best describe your situation?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687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Picture 3">
            <a:extLst>
              <a:ext uri="{FF2B5EF4-FFF2-40B4-BE49-F238E27FC236}">
                <a16:creationId xmlns:a16="http://schemas.microsoft.com/office/drawing/2014/main" id="{26893A23-3ADF-4AFB-B592-EDE13AB6F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22" y="1547258"/>
            <a:ext cx="8194175" cy="4437647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8285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As a result of the rising cost of living, which of the following statements best describe your situation?</a:t>
            </a:r>
            <a:endParaRPr lang="es-PE" sz="1600" b="1" dirty="0">
              <a:solidFill>
                <a:srgbClr val="FFFFFF">
                  <a:lumMod val="50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379870"/>
              </p:ext>
            </p:extLst>
          </p:nvPr>
        </p:nvGraphicFramePr>
        <p:xfrm>
          <a:off x="4965267" y="2185847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846582"/>
              </p:ext>
            </p:extLst>
          </p:nvPr>
        </p:nvGraphicFramePr>
        <p:xfrm>
          <a:off x="3249215" y="3257948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3627"/>
              </p:ext>
            </p:extLst>
          </p:nvPr>
        </p:nvGraphicFramePr>
        <p:xfrm>
          <a:off x="6732239" y="3044872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41170"/>
              </p:ext>
            </p:extLst>
          </p:nvPr>
        </p:nvGraphicFramePr>
        <p:xfrm>
          <a:off x="94418" y="2415481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CE2A648D-AC05-4ED7-A18B-5A6A1299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510078"/>
              </p:ext>
            </p:extLst>
          </p:nvPr>
        </p:nvGraphicFramePr>
        <p:xfrm>
          <a:off x="3343772" y="835697"/>
          <a:ext cx="2095200" cy="24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21501"/>
              </p:ext>
            </p:extLst>
          </p:nvPr>
        </p:nvGraphicFramePr>
        <p:xfrm>
          <a:off x="3258214" y="757628"/>
          <a:ext cx="56533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449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884449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884449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6734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have already reduced some expenses in the past months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A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am actively planning to reduce expenses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I am NOT planning on making changes by now,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9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6 Gráfico"/>
          <p:cNvGraphicFramePr/>
          <p:nvPr>
            <p:extLst>
              <p:ext uri="{D42A27DB-BD31-4B8C-83A1-F6EECF244321}">
                <p14:modId xmlns:p14="http://schemas.microsoft.com/office/powerpoint/2010/main" val="1845220207"/>
              </p:ext>
            </p:extLst>
          </p:nvPr>
        </p:nvGraphicFramePr>
        <p:xfrm>
          <a:off x="336569" y="1263400"/>
          <a:ext cx="8505366" cy="413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36569" y="623939"/>
            <a:ext cx="826768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Cost of living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total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31 CuadroTexto"/>
          <p:cNvSpPr txBox="1"/>
          <p:nvPr/>
        </p:nvSpPr>
        <p:spPr>
          <a:xfrm>
            <a:off x="336569" y="326110"/>
            <a:ext cx="881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 Light" panose="020F0302020204030204" pitchFamily="34" charset="0"/>
              </a:rPr>
              <a:t>As a result of the rising cost of living, which of the following statements best describe your situation?</a:t>
            </a:r>
            <a:endParaRPr lang="es-PE" sz="1600" b="1" dirty="0">
              <a:solidFill>
                <a:srgbClr val="FFFFFF">
                  <a:lumMod val="50000"/>
                </a:srgb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43472"/>
              </p:ext>
            </p:extLst>
          </p:nvPr>
        </p:nvGraphicFramePr>
        <p:xfrm>
          <a:off x="539551" y="5400744"/>
          <a:ext cx="82089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have already reduced some expenses in the past months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A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 am actively planning to reduce expenses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I am NOT planning on making changes by now, in the next months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07190" y="6032187"/>
            <a:ext cx="81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2022. Base: 29739 </a:t>
            </a:r>
            <a:r>
              <a:rPr lang="en-US" sz="11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0901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49793</TotalTime>
  <Words>1146</Words>
  <Application>Microsoft Office PowerPoint</Application>
  <PresentationFormat>Näytössä katseltava diaesitys (4:3)</PresentationFormat>
  <Paragraphs>367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Tema de Office</vt:lpstr>
      <vt:lpstr>3_Tema de Office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Passalacqua</dc:creator>
  <cp:lastModifiedBy>Kari Roose</cp:lastModifiedBy>
  <cp:revision>2273</cp:revision>
  <cp:lastPrinted>2020-03-04T15:59:57Z</cp:lastPrinted>
  <dcterms:created xsi:type="dcterms:W3CDTF">2012-08-28T18:56:50Z</dcterms:created>
  <dcterms:modified xsi:type="dcterms:W3CDTF">2023-01-17T09:08:49Z</dcterms:modified>
</cp:coreProperties>
</file>