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1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2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33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34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35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6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1.xml" ContentType="application/vnd.openxmlformats-officedocument.presentationml.notesSlide+xml"/>
  <Override PartName="/ppt/charts/chart37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8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39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40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41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42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43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2.xml" ContentType="application/vnd.openxmlformats-officedocument.presentationml.notesSl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notesSlides/notesSlide13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notesSlides/notesSlide14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notesSlides/notesSlide15.xml" ContentType="application/vnd.openxmlformats-officedocument.presentationml.notesSlide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7" r:id="rId2"/>
  </p:sldMasterIdLst>
  <p:notesMasterIdLst>
    <p:notesMasterId r:id="rId51"/>
  </p:notesMasterIdLst>
  <p:handoutMasterIdLst>
    <p:handoutMasterId r:id="rId52"/>
  </p:handoutMasterIdLst>
  <p:sldIdLst>
    <p:sldId id="686" r:id="rId3"/>
    <p:sldId id="603" r:id="rId4"/>
    <p:sldId id="842" r:id="rId5"/>
    <p:sldId id="959" r:id="rId6"/>
    <p:sldId id="1049" r:id="rId7"/>
    <p:sldId id="1000" r:id="rId8"/>
    <p:sldId id="1048" r:id="rId9"/>
    <p:sldId id="839" r:id="rId10"/>
    <p:sldId id="1015" r:id="rId11"/>
    <p:sldId id="1010" r:id="rId12"/>
    <p:sldId id="1009" r:id="rId13"/>
    <p:sldId id="1011" r:id="rId14"/>
    <p:sldId id="1050" r:id="rId15"/>
    <p:sldId id="1056" r:id="rId16"/>
    <p:sldId id="1014" r:id="rId17"/>
    <p:sldId id="1055" r:id="rId18"/>
    <p:sldId id="1017" r:id="rId19"/>
    <p:sldId id="1018" r:id="rId20"/>
    <p:sldId id="1051" r:id="rId21"/>
    <p:sldId id="1057" r:id="rId22"/>
    <p:sldId id="1047" r:id="rId23"/>
    <p:sldId id="1022" r:id="rId24"/>
    <p:sldId id="1023" r:id="rId25"/>
    <p:sldId id="1024" r:id="rId26"/>
    <p:sldId id="1052" r:id="rId27"/>
    <p:sldId id="1026" r:id="rId28"/>
    <p:sldId id="1044" r:id="rId29"/>
    <p:sldId id="1028" r:id="rId30"/>
    <p:sldId id="1029" r:id="rId31"/>
    <p:sldId id="1030" r:id="rId32"/>
    <p:sldId id="1053" r:id="rId33"/>
    <p:sldId id="1033" r:id="rId34"/>
    <p:sldId id="1034" r:id="rId35"/>
    <p:sldId id="1068" r:id="rId36"/>
    <p:sldId id="1036" r:id="rId37"/>
    <p:sldId id="1037" r:id="rId38"/>
    <p:sldId id="1045" r:id="rId39"/>
    <p:sldId id="1039" r:id="rId40"/>
    <p:sldId id="1062" r:id="rId41"/>
    <p:sldId id="1063" r:id="rId42"/>
    <p:sldId id="1064" r:id="rId43"/>
    <p:sldId id="1065" r:id="rId44"/>
    <p:sldId id="1066" r:id="rId45"/>
    <p:sldId id="1067" r:id="rId46"/>
    <p:sldId id="1054" r:id="rId47"/>
    <p:sldId id="1059" r:id="rId48"/>
    <p:sldId id="1007" r:id="rId49"/>
    <p:sldId id="1008" r:id="rId50"/>
  </p:sldIdLst>
  <p:sldSz cx="9144000" cy="6858000" type="screen4x3"/>
  <p:notesSz cx="6888163" cy="100203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5C442EA8-3E38-4F4B-8E07-98A063F1E2F6}">
          <p14:sldIdLst>
            <p14:sldId id="686"/>
            <p14:sldId id="603"/>
            <p14:sldId id="842"/>
            <p14:sldId id="959"/>
            <p14:sldId id="1049"/>
            <p14:sldId id="1000"/>
            <p14:sldId id="1048"/>
            <p14:sldId id="839"/>
            <p14:sldId id="1015"/>
            <p14:sldId id="1010"/>
            <p14:sldId id="1009"/>
            <p14:sldId id="1011"/>
            <p14:sldId id="1050"/>
            <p14:sldId id="1056"/>
            <p14:sldId id="1014"/>
            <p14:sldId id="1055"/>
            <p14:sldId id="1017"/>
            <p14:sldId id="1018"/>
            <p14:sldId id="1051"/>
            <p14:sldId id="1057"/>
            <p14:sldId id="1047"/>
            <p14:sldId id="1022"/>
            <p14:sldId id="1023"/>
            <p14:sldId id="1024"/>
            <p14:sldId id="1052"/>
            <p14:sldId id="1026"/>
            <p14:sldId id="1044"/>
            <p14:sldId id="1028"/>
            <p14:sldId id="1029"/>
            <p14:sldId id="1030"/>
            <p14:sldId id="1053"/>
            <p14:sldId id="1033"/>
            <p14:sldId id="1034"/>
            <p14:sldId id="1068"/>
            <p14:sldId id="1036"/>
            <p14:sldId id="1037"/>
            <p14:sldId id="1045"/>
            <p14:sldId id="1039"/>
            <p14:sldId id="1062"/>
            <p14:sldId id="1063"/>
            <p14:sldId id="1064"/>
            <p14:sldId id="1065"/>
            <p14:sldId id="1066"/>
            <p14:sldId id="1067"/>
            <p14:sldId id="1054"/>
            <p14:sldId id="1059"/>
            <p14:sldId id="1007"/>
            <p14:sldId id="10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6" orient="horz" pos="482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pos="5375" userDrawn="1">
          <p15:clr>
            <a:srgbClr val="A4A3A4"/>
          </p15:clr>
        </p15:guide>
        <p15:guide id="9" pos="3016" userDrawn="1">
          <p15:clr>
            <a:srgbClr val="A4A3A4"/>
          </p15:clr>
        </p15:guide>
        <p15:guide id="10" pos="1837" userDrawn="1">
          <p15:clr>
            <a:srgbClr val="A4A3A4"/>
          </p15:clr>
        </p15:guide>
        <p15:guide id="11" pos="4195" userDrawn="1">
          <p15:clr>
            <a:srgbClr val="A4A3A4"/>
          </p15:clr>
        </p15:guide>
        <p15:guide id="12" orient="horz" pos="2205" userDrawn="1">
          <p15:clr>
            <a:srgbClr val="A4A3A4"/>
          </p15:clr>
        </p15:guide>
        <p15:guide id="13" pos="2880">
          <p15:clr>
            <a:srgbClr val="A4A3A4"/>
          </p15:clr>
        </p15:guide>
        <p15:guide id="14" pos="3969" userDrawn="1">
          <p15:clr>
            <a:srgbClr val="A4A3A4"/>
          </p15:clr>
        </p15:guide>
        <p15:guide id="15" pos="1429">
          <p15:clr>
            <a:srgbClr val="A4A3A4"/>
          </p15:clr>
        </p15:guide>
        <p15:guide id="16" orient="horz" pos="2795" userDrawn="1">
          <p15:clr>
            <a:srgbClr val="A4A3A4"/>
          </p15:clr>
        </p15:guide>
        <p15:guide id="17" pos="15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oleta Bendersky" initials="VB" lastIdx="32" clrIdx="0"/>
  <p:cmAuthor id="2" name="Natalia Oliari" initials="NO" lastIdx="12" clrIdx="1"/>
  <p:cmAuthor id="3" name="Anel Vasquez Cieza" initials="AV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C20"/>
    <a:srgbClr val="E64C4C"/>
    <a:srgbClr val="AEA8FE"/>
    <a:srgbClr val="FEB0B0"/>
    <a:srgbClr val="FE4A63"/>
    <a:srgbClr val="33A3DC"/>
    <a:srgbClr val="2EB89F"/>
    <a:srgbClr val="FF734F"/>
    <a:srgbClr val="FCA927"/>
    <a:srgbClr val="FAA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333" autoAdjust="0"/>
  </p:normalViewPr>
  <p:slideViewPr>
    <p:cSldViewPr>
      <p:cViewPr varScale="1">
        <p:scale>
          <a:sx n="43" d="100"/>
          <a:sy n="43" d="100"/>
        </p:scale>
        <p:origin x="1386" y="48"/>
      </p:cViewPr>
      <p:guideLst>
        <p:guide orient="horz" pos="3974"/>
        <p:guide orient="horz" pos="3793"/>
        <p:guide orient="horz" pos="482"/>
        <p:guide pos="431"/>
        <p:guide pos="5375"/>
        <p:guide pos="3016"/>
        <p:guide pos="1837"/>
        <p:guide pos="4195"/>
        <p:guide orient="horz" pos="2205"/>
        <p:guide pos="2880"/>
        <p:guide pos="3969"/>
        <p:guide pos="1429"/>
        <p:guide orient="horz" pos="2795"/>
        <p:guide pos="15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426"/>
    </p:cViewPr>
  </p:sorterViewPr>
  <p:notesViewPr>
    <p:cSldViewPr>
      <p:cViewPr varScale="1">
        <p:scale>
          <a:sx n="45" d="100"/>
          <a:sy n="45" d="100"/>
        </p:scale>
        <p:origin x="-2309" y="-7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68807034344313E-2"/>
          <c:y val="6.1646370691276674E-2"/>
          <c:w val="0.86006238593131135"/>
          <c:h val="0.853589869608217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9-4FB4-8616-A2769BA7B4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FEB0B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C9-4FB4-8616-A2769BA7B4D1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C9-4FB4-8616-A2769BA7B4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CC9E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C9-4FB4-8616-A2769BA7B4D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C9-4FB4-8616-A2769BA7B4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E-4B34-A248-DE7D3106A2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FCA92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2E-4B34-A248-DE7D3106A2D3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2E-4B34-A248-DE7D3106A2D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798FE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2E-4B34-A248-DE7D3106A2D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71B397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0.17100000000000001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2E-4B34-A248-DE7D3106A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07640783592254E-2"/>
          <c:y val="6.563856909152066E-2"/>
          <c:w val="0.95769230769230773"/>
          <c:h val="0.79014773086741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F734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5.0999999999999997E-2</c:v>
                </c:pt>
                <c:pt idx="1">
                  <c:v>5.2999999999999999E-2</c:v>
                </c:pt>
                <c:pt idx="2">
                  <c:v>6.8000000000000005E-2</c:v>
                </c:pt>
                <c:pt idx="3">
                  <c:v>7.0000000000000007E-2</c:v>
                </c:pt>
                <c:pt idx="4">
                  <c:v>7.3999999999999996E-2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8-479F-893A-EE30EE669AB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CA92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0.22900000000000001</c:v>
                </c:pt>
                <c:pt idx="1">
                  <c:v>0.23599999999999999</c:v>
                </c:pt>
                <c:pt idx="2">
                  <c:v>0.252</c:v>
                </c:pt>
                <c:pt idx="3">
                  <c:v>0.26700000000000002</c:v>
                </c:pt>
                <c:pt idx="4">
                  <c:v>0.27800000000000002</c:v>
                </c:pt>
                <c:pt idx="5">
                  <c:v>0.27400000000000002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8-479F-893A-EE30EE669AB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Columna12</c:v>
                </c:pt>
              </c:strCache>
            </c:strRef>
          </c:tx>
          <c:spPr>
            <a:solidFill>
              <a:srgbClr val="798F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0.437</c:v>
                </c:pt>
                <c:pt idx="1">
                  <c:v>0.46500000000000002</c:v>
                </c:pt>
                <c:pt idx="2">
                  <c:v>0.47299999999999998</c:v>
                </c:pt>
                <c:pt idx="3">
                  <c:v>0.498</c:v>
                </c:pt>
                <c:pt idx="4">
                  <c:v>0.51</c:v>
                </c:pt>
                <c:pt idx="5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8-479F-893A-EE30EE669AB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71B39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0.26100000000000001</c:v>
                </c:pt>
                <c:pt idx="1">
                  <c:v>0.22900000000000001</c:v>
                </c:pt>
                <c:pt idx="2">
                  <c:v>0.189</c:v>
                </c:pt>
                <c:pt idx="3">
                  <c:v>0.14499999999999999</c:v>
                </c:pt>
                <c:pt idx="4">
                  <c:v>0.11600000000000001</c:v>
                </c:pt>
                <c:pt idx="5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D8-479F-893A-EE30EE669A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>
                <a:latin typeface="Calibri Light" panose="020F0302020204030204" pitchFamily="34" charset="0"/>
              </a:defRPr>
            </a:pPr>
            <a:endParaRPr lang="en-US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313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rgbClr val="71B397"/>
              </a:solidFill>
            </c:spPr>
            <c:extLst>
              <c:ext xmlns:c16="http://schemas.microsoft.com/office/drawing/2014/chart" uri="{C3380CC4-5D6E-409C-BE32-E72D297353CC}">
                <c16:uniqueId val="{00000001-4299-4AFF-80B5-A39B561B8E61}"/>
              </c:ext>
            </c:extLst>
          </c:dPt>
          <c:dPt>
            <c:idx val="1"/>
            <c:bubble3D val="0"/>
            <c:spPr>
              <a:solidFill>
                <a:srgbClr val="798FE2"/>
              </a:solidFill>
            </c:spPr>
            <c:extLst>
              <c:ext xmlns:c16="http://schemas.microsoft.com/office/drawing/2014/chart" uri="{C3380CC4-5D6E-409C-BE32-E72D297353CC}">
                <c16:uniqueId val="{00000003-4299-4AFF-80B5-A39B561B8E61}"/>
              </c:ext>
            </c:extLst>
          </c:dPt>
          <c:dPt>
            <c:idx val="2"/>
            <c:bubble3D val="0"/>
            <c:spPr>
              <a:solidFill>
                <a:srgbClr val="FCA927"/>
              </a:solidFill>
            </c:spPr>
            <c:extLst>
              <c:ext xmlns:c16="http://schemas.microsoft.com/office/drawing/2014/chart" uri="{C3380CC4-5D6E-409C-BE32-E72D297353CC}">
                <c16:uniqueId val="{00000005-4299-4AFF-80B5-A39B561B8E61}"/>
              </c:ext>
            </c:extLst>
          </c:dPt>
          <c:dPt>
            <c:idx val="3"/>
            <c:bubble3D val="0"/>
            <c:spPr>
              <a:solidFill>
                <a:srgbClr val="FF734F"/>
              </a:solidFill>
            </c:spPr>
            <c:extLst>
              <c:ext xmlns:c16="http://schemas.microsoft.com/office/drawing/2014/chart" uri="{C3380CC4-5D6E-409C-BE32-E72D297353CC}">
                <c16:uniqueId val="{00000007-4299-4AFF-80B5-A39B561B8E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 Topic A*</c:v>
                </c:pt>
                <c:pt idx="1">
                  <c:v>Topic B</c:v>
                </c:pt>
                <c:pt idx="2">
                  <c:v>Topic C</c:v>
                </c:pt>
                <c:pt idx="3">
                  <c:v>Topic E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0.18</c:v>
                </c:pt>
                <c:pt idx="1">
                  <c:v>0.48</c:v>
                </c:pt>
                <c:pt idx="2">
                  <c:v>0.26</c:v>
                </c:pt>
                <c:pt idx="3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99-4AFF-80B5-A39B561B8E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71B397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0222946037377419E-2"/>
                  <c:y val="2.894717951609756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E9-4AD4-82B1-3A49379E9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0.191</c:v>
                </c:pt>
                <c:pt idx="1">
                  <c:v>0.183</c:v>
                </c:pt>
                <c:pt idx="2">
                  <c:v>0.189</c:v>
                </c:pt>
                <c:pt idx="3">
                  <c:v>0.248</c:v>
                </c:pt>
                <c:pt idx="4">
                  <c:v>0.18099999999999999</c:v>
                </c:pt>
                <c:pt idx="5">
                  <c:v>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9-4AD4-82B1-3A49379E992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798F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0.5</c:v>
                </c:pt>
                <c:pt idx="1">
                  <c:v>0.48399999999999999</c:v>
                </c:pt>
                <c:pt idx="2">
                  <c:v>0.40600000000000003</c:v>
                </c:pt>
                <c:pt idx="3">
                  <c:v>0.438</c:v>
                </c:pt>
                <c:pt idx="4">
                  <c:v>0.47899999999999998</c:v>
                </c:pt>
                <c:pt idx="5">
                  <c:v>0.49099999999999999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E9-4AD4-82B1-3A49379E992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CA9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CA9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3E9-4AD4-82B1-3A49379E9927}"/>
              </c:ext>
            </c:extLst>
          </c:dPt>
          <c:dPt>
            <c:idx val="1"/>
            <c:invertIfNegative val="0"/>
            <c:bubble3D val="0"/>
            <c:spPr>
              <a:solidFill>
                <a:srgbClr val="FCA9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3E9-4AD4-82B1-3A49379E9927}"/>
              </c:ext>
            </c:extLst>
          </c:dPt>
          <c:dPt>
            <c:idx val="2"/>
            <c:invertIfNegative val="0"/>
            <c:bubble3D val="0"/>
            <c:spPr>
              <a:solidFill>
                <a:srgbClr val="FCA9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3E9-4AD4-82B1-3A49379E9927}"/>
              </c:ext>
            </c:extLst>
          </c:dPt>
          <c:dPt>
            <c:idx val="3"/>
            <c:invertIfNegative val="0"/>
            <c:bubble3D val="0"/>
            <c:spPr>
              <a:solidFill>
                <a:srgbClr val="FCA9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3E9-4AD4-82B1-3A49379E9927}"/>
              </c:ext>
            </c:extLst>
          </c:dPt>
          <c:dPt>
            <c:idx val="4"/>
            <c:invertIfNegative val="0"/>
            <c:bubble3D val="0"/>
            <c:spPr>
              <a:solidFill>
                <a:srgbClr val="FCA9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3E9-4AD4-82B1-3A49379E9927}"/>
              </c:ext>
            </c:extLst>
          </c:dPt>
          <c:dPt>
            <c:idx val="5"/>
            <c:invertIfNegative val="0"/>
            <c:bubble3D val="0"/>
            <c:spPr>
              <a:solidFill>
                <a:srgbClr val="FCA9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F3E9-4AD4-82B1-3A49379E99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0.24</c:v>
                </c:pt>
                <c:pt idx="1">
                  <c:v>0.251</c:v>
                </c:pt>
                <c:pt idx="2">
                  <c:v>0.28699999999999998</c:v>
                </c:pt>
                <c:pt idx="3">
                  <c:v>0.24399999999999999</c:v>
                </c:pt>
                <c:pt idx="4">
                  <c:v>0.25</c:v>
                </c:pt>
                <c:pt idx="5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3E9-4AD4-82B1-3A49379E992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734F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F3E9-4AD4-82B1-3A49379E9927}"/>
                </c:ext>
              </c:extLst>
            </c:dLbl>
            <c:dLbl>
              <c:idx val="2"/>
              <c:layout>
                <c:manualLayout>
                  <c:x val="6.740982012459016E-3"/>
                  <c:y val="-1.102858591870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3E9-4AD4-82B1-3A49379E9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5.1999999999999998E-2</c:v>
                </c:pt>
                <c:pt idx="1">
                  <c:v>5.8999999999999997E-2</c:v>
                </c:pt>
                <c:pt idx="2">
                  <c:v>8.5999999999999993E-2</c:v>
                </c:pt>
                <c:pt idx="3">
                  <c:v>5.1999999999999998E-2</c:v>
                </c:pt>
                <c:pt idx="4">
                  <c:v>6.6000000000000003E-2</c:v>
                </c:pt>
                <c:pt idx="5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3E9-4AD4-82B1-3A49379E99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71B3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0.34699999999999998</c:v>
                </c:pt>
                <c:pt idx="1">
                  <c:v>0.19800000000000001</c:v>
                </c:pt>
                <c:pt idx="2">
                  <c:v>0.17399999999999999</c:v>
                </c:pt>
                <c:pt idx="3">
                  <c:v>0.152</c:v>
                </c:pt>
                <c:pt idx="4">
                  <c:v>0.222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14-4841-A218-238F56C53FA7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798F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0.34599999999999997</c:v>
                </c:pt>
                <c:pt idx="1">
                  <c:v>0.41899999999999998</c:v>
                </c:pt>
                <c:pt idx="2">
                  <c:v>0.47799999999999998</c:v>
                </c:pt>
                <c:pt idx="3">
                  <c:v>0.51500000000000001</c:v>
                </c:pt>
                <c:pt idx="4">
                  <c:v>0.49099999999999999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14-4841-A218-238F56C53FA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CA9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0.17100000000000001</c:v>
                </c:pt>
                <c:pt idx="1">
                  <c:v>0.27100000000000002</c:v>
                </c:pt>
                <c:pt idx="2">
                  <c:v>0.25700000000000001</c:v>
                </c:pt>
                <c:pt idx="3">
                  <c:v>0.25800000000000001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14-4841-A218-238F56C53FA7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14-4841-A218-238F56C53F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A14-4841-A218-238F56C53F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A14-4841-A218-238F56C53F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A14-4841-A218-238F56C53FA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A14-4841-A218-238F56C53FA7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14-4841-A218-238F56C53FA7}"/>
                </c:ext>
              </c:extLst>
            </c:dLbl>
            <c:spPr>
              <a:solidFill>
                <a:srgbClr val="FF734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6000" tIns="36000" rIns="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Hoja1!$E$2:$E$6</c:f>
              <c:numCache>
                <c:formatCode>0%</c:formatCode>
                <c:ptCount val="5"/>
                <c:pt idx="0">
                  <c:v>8.2000000000000003E-2</c:v>
                </c:pt>
                <c:pt idx="1">
                  <c:v>7.8E-2</c:v>
                </c:pt>
                <c:pt idx="2">
                  <c:v>6.9000000000000006E-2</c:v>
                </c:pt>
                <c:pt idx="3">
                  <c:v>0.06</c:v>
                </c:pt>
                <c:pt idx="4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A14-4841-A218-238F56C53FA7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DA14-4841-A218-238F56C53F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83554318175E-2"/>
          <c:y val="0"/>
          <c:w val="0.96870867394662241"/>
          <c:h val="0.75238499013320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71B397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38D-463A-ABA9-D6F6B5CA69AE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8D-463A-ABA9-D6F6B5CA69AE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38D-463A-ABA9-D6F6B5CA69AE}"/>
              </c:ext>
            </c:extLst>
          </c:dPt>
          <c:dLbls>
            <c:dLbl>
              <c:idx val="18"/>
              <c:layout>
                <c:manualLayout>
                  <c:x val="-5.4749118063554146E-17"/>
                  <c:y val="-1.5348010704452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8D-463A-ABA9-D6F6B5CA6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Hoja1!$A$2:$A$46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MENA</c:v>
                </c:pt>
                <c:pt idx="3">
                  <c:v>AMERICAS</c:v>
                </c:pt>
                <c:pt idx="4">
                  <c:v>AFRICA</c:v>
                </c:pt>
                <c:pt idx="5">
                  <c:v>EUROPE</c:v>
                </c:pt>
                <c:pt idx="6">
                  <c:v>INDONESIA</c:v>
                </c:pt>
                <c:pt idx="7">
                  <c:v>VIETNAM</c:v>
                </c:pt>
                <c:pt idx="8">
                  <c:v>PARAGUAY</c:v>
                </c:pt>
                <c:pt idx="9">
                  <c:v>PHILIPPINES</c:v>
                </c:pt>
                <c:pt idx="10">
                  <c:v>INDIA</c:v>
                </c:pt>
                <c:pt idx="11">
                  <c:v>PAKISTAN</c:v>
                </c:pt>
                <c:pt idx="12">
                  <c:v>MEXICO</c:v>
                </c:pt>
                <c:pt idx="13">
                  <c:v>IRAN</c:v>
                </c:pt>
                <c:pt idx="14">
                  <c:v>FRANCE</c:v>
                </c:pt>
                <c:pt idx="15">
                  <c:v>MALAYSIA</c:v>
                </c:pt>
                <c:pt idx="16">
                  <c:v>PALESTINE</c:v>
                </c:pt>
                <c:pt idx="17">
                  <c:v>TURKEY</c:v>
                </c:pt>
                <c:pt idx="18">
                  <c:v>ITALY</c:v>
                </c:pt>
                <c:pt idx="19">
                  <c:v>BRAZIL</c:v>
                </c:pt>
                <c:pt idx="20">
                  <c:v>IVORY COAST</c:v>
                </c:pt>
                <c:pt idx="21">
                  <c:v>JAPAN</c:v>
                </c:pt>
                <c:pt idx="22">
                  <c:v>ECUADOR</c:v>
                </c:pt>
                <c:pt idx="23">
                  <c:v>BELGIUM</c:v>
                </c:pt>
                <c:pt idx="24">
                  <c:v>SLOVENIA</c:v>
                </c:pt>
                <c:pt idx="25">
                  <c:v>FINLAND</c:v>
                </c:pt>
                <c:pt idx="26">
                  <c:v>SOUTH KOREA</c:v>
                </c:pt>
                <c:pt idx="27">
                  <c:v>GREECE</c:v>
                </c:pt>
                <c:pt idx="28">
                  <c:v>UNITED KINGDOM</c:v>
                </c:pt>
                <c:pt idx="29">
                  <c:v>HONG KONG</c:v>
                </c:pt>
                <c:pt idx="30">
                  <c:v>SPAIN</c:v>
                </c:pt>
                <c:pt idx="31">
                  <c:v>ARGENTINA</c:v>
                </c:pt>
                <c:pt idx="32">
                  <c:v>UNITED STATES</c:v>
                </c:pt>
                <c:pt idx="33">
                  <c:v>CANADA</c:v>
                </c:pt>
                <c:pt idx="34">
                  <c:v>CHILE</c:v>
                </c:pt>
                <c:pt idx="35">
                  <c:v>POLAND</c:v>
                </c:pt>
                <c:pt idx="36">
                  <c:v>GERMANY</c:v>
                </c:pt>
                <c:pt idx="37">
                  <c:v>LAOS</c:v>
                </c:pt>
                <c:pt idx="38">
                  <c:v>SWEDEN</c:v>
                </c:pt>
                <c:pt idx="39">
                  <c:v>NETHERLANDS</c:v>
                </c:pt>
                <c:pt idx="40">
                  <c:v>NIGERIA</c:v>
                </c:pt>
                <c:pt idx="41">
                  <c:v>IRELAND</c:v>
                </c:pt>
                <c:pt idx="42">
                  <c:v>CROATIA</c:v>
                </c:pt>
                <c:pt idx="43">
                  <c:v>PERU</c:v>
                </c:pt>
                <c:pt idx="44">
                  <c:v>SERBIA</c:v>
                </c:pt>
              </c:strCache>
            </c:strRef>
          </c:cat>
          <c:val>
            <c:numRef>
              <c:f>Hoja1!$B$2:$B$46</c:f>
              <c:numCache>
                <c:formatCode>0%</c:formatCode>
                <c:ptCount val="45"/>
                <c:pt idx="0">
                  <c:v>0.66</c:v>
                </c:pt>
                <c:pt idx="1">
                  <c:v>0.78</c:v>
                </c:pt>
                <c:pt idx="2">
                  <c:v>0.77</c:v>
                </c:pt>
                <c:pt idx="3">
                  <c:v>0.63</c:v>
                </c:pt>
                <c:pt idx="4">
                  <c:v>0.59599999999999997</c:v>
                </c:pt>
                <c:pt idx="5">
                  <c:v>0.59</c:v>
                </c:pt>
                <c:pt idx="6">
                  <c:v>0.94</c:v>
                </c:pt>
                <c:pt idx="7">
                  <c:v>0.93</c:v>
                </c:pt>
                <c:pt idx="8">
                  <c:v>0.9</c:v>
                </c:pt>
                <c:pt idx="9">
                  <c:v>0.88</c:v>
                </c:pt>
                <c:pt idx="10">
                  <c:v>0.86</c:v>
                </c:pt>
                <c:pt idx="11">
                  <c:v>0.85</c:v>
                </c:pt>
                <c:pt idx="12">
                  <c:v>0.83</c:v>
                </c:pt>
                <c:pt idx="13">
                  <c:v>0.81</c:v>
                </c:pt>
                <c:pt idx="14">
                  <c:v>0.77</c:v>
                </c:pt>
                <c:pt idx="15">
                  <c:v>0.76</c:v>
                </c:pt>
                <c:pt idx="16">
                  <c:v>0.74</c:v>
                </c:pt>
                <c:pt idx="17">
                  <c:v>0.72</c:v>
                </c:pt>
                <c:pt idx="18">
                  <c:v>0.71</c:v>
                </c:pt>
                <c:pt idx="19">
                  <c:v>0.69</c:v>
                </c:pt>
                <c:pt idx="20">
                  <c:v>0.69</c:v>
                </c:pt>
                <c:pt idx="21">
                  <c:v>0.68</c:v>
                </c:pt>
                <c:pt idx="22">
                  <c:v>0.66</c:v>
                </c:pt>
                <c:pt idx="23">
                  <c:v>0.66</c:v>
                </c:pt>
                <c:pt idx="24">
                  <c:v>0.65</c:v>
                </c:pt>
                <c:pt idx="25">
                  <c:v>0.65</c:v>
                </c:pt>
                <c:pt idx="26">
                  <c:v>0.64</c:v>
                </c:pt>
                <c:pt idx="27">
                  <c:v>0.64</c:v>
                </c:pt>
                <c:pt idx="28">
                  <c:v>0.62</c:v>
                </c:pt>
                <c:pt idx="29">
                  <c:v>0.62</c:v>
                </c:pt>
                <c:pt idx="30">
                  <c:v>0.61</c:v>
                </c:pt>
                <c:pt idx="31">
                  <c:v>0.61</c:v>
                </c:pt>
                <c:pt idx="32">
                  <c:v>0.6</c:v>
                </c:pt>
                <c:pt idx="33">
                  <c:v>0.6</c:v>
                </c:pt>
                <c:pt idx="34">
                  <c:v>0.57999999999999996</c:v>
                </c:pt>
                <c:pt idx="35">
                  <c:v>0.57999999999999996</c:v>
                </c:pt>
                <c:pt idx="36">
                  <c:v>0.55000000000000004</c:v>
                </c:pt>
                <c:pt idx="37">
                  <c:v>0.53</c:v>
                </c:pt>
                <c:pt idx="38">
                  <c:v>0.52</c:v>
                </c:pt>
                <c:pt idx="39">
                  <c:v>0.51</c:v>
                </c:pt>
                <c:pt idx="40">
                  <c:v>0.503</c:v>
                </c:pt>
                <c:pt idx="41">
                  <c:v>0.48</c:v>
                </c:pt>
                <c:pt idx="42">
                  <c:v>0.46</c:v>
                </c:pt>
                <c:pt idx="43">
                  <c:v>0.46</c:v>
                </c:pt>
                <c:pt idx="4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8D-463A-ABA9-D6F6B5CA69A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FF734F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0648571736948181E-3"/>
                  <c:y val="-9.20880642267116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8D-463A-ABA9-D6F6B5CA69AE}"/>
                </c:ext>
              </c:extLst>
            </c:dLbl>
            <c:dLbl>
              <c:idx val="18"/>
              <c:layout>
                <c:manualLayout>
                  <c:x val="0"/>
                  <c:y val="-4.9113634254246204E-2"/>
                </c:manualLayout>
              </c:layout>
              <c:tx>
                <c:rich>
                  <a:bodyPr/>
                  <a:lstStyle/>
                  <a:p>
                    <a:fld id="{8A2333B2-3F1A-46AB-8B80-8E55B81492E4}" type="VALUE">
                      <a:rPr lang="en-US" b="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38D-463A-ABA9-D6F6B5CA69AE}"/>
                </c:ext>
              </c:extLst>
            </c:dLbl>
            <c:dLbl>
              <c:idx val="24"/>
              <c:layout>
                <c:manualLayout>
                  <c:x val="0"/>
                  <c:y val="-3.06960214089041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8D-463A-ABA9-D6F6B5CA69AE}"/>
                </c:ext>
              </c:extLst>
            </c:dLbl>
            <c:dLbl>
              <c:idx val="34"/>
              <c:layout>
                <c:manualLayout>
                  <c:x val="2.1297143473895815E-3"/>
                  <c:y val="6.13920428178077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8D-463A-ABA9-D6F6B5CA69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Hoja1!$A$2:$A$46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MENA</c:v>
                </c:pt>
                <c:pt idx="3">
                  <c:v>AMERICAS</c:v>
                </c:pt>
                <c:pt idx="4">
                  <c:v>AFRICA</c:v>
                </c:pt>
                <c:pt idx="5">
                  <c:v>EUROPE</c:v>
                </c:pt>
                <c:pt idx="6">
                  <c:v>INDONESIA</c:v>
                </c:pt>
                <c:pt idx="7">
                  <c:v>VIETNAM</c:v>
                </c:pt>
                <c:pt idx="8">
                  <c:v>PARAGUAY</c:v>
                </c:pt>
                <c:pt idx="9">
                  <c:v>PHILIPPINES</c:v>
                </c:pt>
                <c:pt idx="10">
                  <c:v>INDIA</c:v>
                </c:pt>
                <c:pt idx="11">
                  <c:v>PAKISTAN</c:v>
                </c:pt>
                <c:pt idx="12">
                  <c:v>MEXICO</c:v>
                </c:pt>
                <c:pt idx="13">
                  <c:v>IRAN</c:v>
                </c:pt>
                <c:pt idx="14">
                  <c:v>FRANCE</c:v>
                </c:pt>
                <c:pt idx="15">
                  <c:v>MALAYSIA</c:v>
                </c:pt>
                <c:pt idx="16">
                  <c:v>PALESTINE</c:v>
                </c:pt>
                <c:pt idx="17">
                  <c:v>TURKEY</c:v>
                </c:pt>
                <c:pt idx="18">
                  <c:v>ITALY</c:v>
                </c:pt>
                <c:pt idx="19">
                  <c:v>BRAZIL</c:v>
                </c:pt>
                <c:pt idx="20">
                  <c:v>IVORY COAST</c:v>
                </c:pt>
                <c:pt idx="21">
                  <c:v>JAPAN</c:v>
                </c:pt>
                <c:pt idx="22">
                  <c:v>ECUADOR</c:v>
                </c:pt>
                <c:pt idx="23">
                  <c:v>BELGIUM</c:v>
                </c:pt>
                <c:pt idx="24">
                  <c:v>SLOVENIA</c:v>
                </c:pt>
                <c:pt idx="25">
                  <c:v>FINLAND</c:v>
                </c:pt>
                <c:pt idx="26">
                  <c:v>SOUTH KOREA</c:v>
                </c:pt>
                <c:pt idx="27">
                  <c:v>GREECE</c:v>
                </c:pt>
                <c:pt idx="28">
                  <c:v>UNITED KINGDOM</c:v>
                </c:pt>
                <c:pt idx="29">
                  <c:v>HONG KONG</c:v>
                </c:pt>
                <c:pt idx="30">
                  <c:v>SPAIN</c:v>
                </c:pt>
                <c:pt idx="31">
                  <c:v>ARGENTINA</c:v>
                </c:pt>
                <c:pt idx="32">
                  <c:v>UNITED STATES</c:v>
                </c:pt>
                <c:pt idx="33">
                  <c:v>CANADA</c:v>
                </c:pt>
                <c:pt idx="34">
                  <c:v>CHILE</c:v>
                </c:pt>
                <c:pt idx="35">
                  <c:v>POLAND</c:v>
                </c:pt>
                <c:pt idx="36">
                  <c:v>GERMANY</c:v>
                </c:pt>
                <c:pt idx="37">
                  <c:v>LAOS</c:v>
                </c:pt>
                <c:pt idx="38">
                  <c:v>SWEDEN</c:v>
                </c:pt>
                <c:pt idx="39">
                  <c:v>NETHERLANDS</c:v>
                </c:pt>
                <c:pt idx="40">
                  <c:v>NIGERIA</c:v>
                </c:pt>
                <c:pt idx="41">
                  <c:v>IRELAND</c:v>
                </c:pt>
                <c:pt idx="42">
                  <c:v>CROATIA</c:v>
                </c:pt>
                <c:pt idx="43">
                  <c:v>PERU</c:v>
                </c:pt>
                <c:pt idx="44">
                  <c:v>SERBIA</c:v>
                </c:pt>
              </c:strCache>
            </c:strRef>
          </c:cat>
          <c:val>
            <c:numRef>
              <c:f>Hoja1!$C$2:$C$46</c:f>
              <c:numCache>
                <c:formatCode>0%</c:formatCode>
                <c:ptCount val="45"/>
                <c:pt idx="0">
                  <c:v>0.32</c:v>
                </c:pt>
                <c:pt idx="1">
                  <c:v>0.21</c:v>
                </c:pt>
                <c:pt idx="2">
                  <c:v>0.23</c:v>
                </c:pt>
                <c:pt idx="3">
                  <c:v>0.35</c:v>
                </c:pt>
                <c:pt idx="4">
                  <c:v>0.36</c:v>
                </c:pt>
                <c:pt idx="5">
                  <c:v>0.38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0.1</c:v>
                </c:pt>
                <c:pt idx="9">
                  <c:v>0.11</c:v>
                </c:pt>
                <c:pt idx="10">
                  <c:v>0.14000000000000001</c:v>
                </c:pt>
                <c:pt idx="11">
                  <c:v>0.15</c:v>
                </c:pt>
                <c:pt idx="12">
                  <c:v>0.17</c:v>
                </c:pt>
                <c:pt idx="13">
                  <c:v>0.18</c:v>
                </c:pt>
                <c:pt idx="14">
                  <c:v>0.22</c:v>
                </c:pt>
                <c:pt idx="15">
                  <c:v>0.24</c:v>
                </c:pt>
                <c:pt idx="16">
                  <c:v>0.26</c:v>
                </c:pt>
                <c:pt idx="17">
                  <c:v>0.27</c:v>
                </c:pt>
                <c:pt idx="18">
                  <c:v>0.27</c:v>
                </c:pt>
                <c:pt idx="19">
                  <c:v>0.28999999999999998</c:v>
                </c:pt>
                <c:pt idx="20">
                  <c:v>0.24</c:v>
                </c:pt>
                <c:pt idx="21">
                  <c:v>0.28999999999999998</c:v>
                </c:pt>
                <c:pt idx="22">
                  <c:v>0.28000000000000003</c:v>
                </c:pt>
                <c:pt idx="23">
                  <c:v>0.33</c:v>
                </c:pt>
                <c:pt idx="24">
                  <c:v>0.35</c:v>
                </c:pt>
                <c:pt idx="25">
                  <c:v>0.34</c:v>
                </c:pt>
                <c:pt idx="26">
                  <c:v>0.35</c:v>
                </c:pt>
                <c:pt idx="27">
                  <c:v>0.35</c:v>
                </c:pt>
                <c:pt idx="28">
                  <c:v>0.36</c:v>
                </c:pt>
                <c:pt idx="29">
                  <c:v>0.36</c:v>
                </c:pt>
                <c:pt idx="30">
                  <c:v>0.25</c:v>
                </c:pt>
                <c:pt idx="31">
                  <c:v>0.34</c:v>
                </c:pt>
                <c:pt idx="32">
                  <c:v>0.37</c:v>
                </c:pt>
                <c:pt idx="33">
                  <c:v>0.39</c:v>
                </c:pt>
                <c:pt idx="34">
                  <c:v>0.4</c:v>
                </c:pt>
                <c:pt idx="35">
                  <c:v>0.39</c:v>
                </c:pt>
                <c:pt idx="36">
                  <c:v>0.45</c:v>
                </c:pt>
                <c:pt idx="37">
                  <c:v>0.47</c:v>
                </c:pt>
                <c:pt idx="38">
                  <c:v>0.47</c:v>
                </c:pt>
                <c:pt idx="39">
                  <c:v>0.41</c:v>
                </c:pt>
                <c:pt idx="40">
                  <c:v>0.51</c:v>
                </c:pt>
                <c:pt idx="41">
                  <c:v>0.51</c:v>
                </c:pt>
                <c:pt idx="42">
                  <c:v>0.52</c:v>
                </c:pt>
                <c:pt idx="43">
                  <c:v>0.54</c:v>
                </c:pt>
                <c:pt idx="44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38D-463A-ABA9-D6F6B5CA69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33226880"/>
        <c:axId val="133228416"/>
      </c:barChart>
      <c:catAx>
        <c:axId val="1332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228416"/>
        <c:crosses val="autoZero"/>
        <c:auto val="1"/>
        <c:lblAlgn val="ctr"/>
        <c:lblOffset val="100"/>
        <c:noMultiLvlLbl val="0"/>
      </c:catAx>
      <c:valAx>
        <c:axId val="1332284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322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68807034344313E-2"/>
          <c:y val="6.1646370691276674E-2"/>
          <c:w val="0.86006238593131135"/>
          <c:h val="0.853589869608217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rgbClr val="FE4A6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A-4302-B846-7210F25D1C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FAA24B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DA-4302-B846-7210F25D1CBA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A-4302-B846-7210F25D1C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37DF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A-4302-B846-7210F25D1CB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2EB89F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A-4302-B846-7210F25D1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rgbClr val="FE4A6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B-493B-A647-27929F1F61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FAA24B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AB-493B-A647-27929F1F6149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AB-493B-A647-27929F1F61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37DF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AB-493B-A647-27929F1F61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2EB89F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AB-493B-A647-27929F1F6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4.7745207084765734E-2"/>
          <c:w val="0.95769230769230773"/>
          <c:h val="0.79014773086741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E4A6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4.7E-2</c:v>
                </c:pt>
                <c:pt idx="1">
                  <c:v>5.2999999999999999E-2</c:v>
                </c:pt>
                <c:pt idx="2">
                  <c:v>6.6000000000000003E-2</c:v>
                </c:pt>
                <c:pt idx="3">
                  <c:v>0.08</c:v>
                </c:pt>
                <c:pt idx="4">
                  <c:v>0.08</c:v>
                </c:pt>
                <c:pt idx="5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8-479F-893A-EE30EE669AB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AA24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0.22500000000000001</c:v>
                </c:pt>
                <c:pt idx="1">
                  <c:v>0.23300000000000001</c:v>
                </c:pt>
                <c:pt idx="2">
                  <c:v>0.26700000000000002</c:v>
                </c:pt>
                <c:pt idx="3">
                  <c:v>0.28999999999999998</c:v>
                </c:pt>
                <c:pt idx="4">
                  <c:v>0.28799999999999998</c:v>
                </c:pt>
                <c:pt idx="5">
                  <c:v>0.29299999999999998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8-479F-893A-EE30EE669AB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Columna12</c:v>
                </c:pt>
              </c:strCache>
            </c:strRef>
          </c:tx>
          <c:spPr>
            <a:solidFill>
              <a:srgbClr val="A37D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0.45500000000000002</c:v>
                </c:pt>
                <c:pt idx="1">
                  <c:v>0.46600000000000003</c:v>
                </c:pt>
                <c:pt idx="2">
                  <c:v>0.45</c:v>
                </c:pt>
                <c:pt idx="3">
                  <c:v>0.46</c:v>
                </c:pt>
                <c:pt idx="4">
                  <c:v>0.48199999999999998</c:v>
                </c:pt>
                <c:pt idx="5">
                  <c:v>0.48599999999999999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8-479F-893A-EE30EE669AB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2EB89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0.251</c:v>
                </c:pt>
                <c:pt idx="1">
                  <c:v>0.23400000000000001</c:v>
                </c:pt>
                <c:pt idx="2">
                  <c:v>0.2</c:v>
                </c:pt>
                <c:pt idx="3">
                  <c:v>0.16</c:v>
                </c:pt>
                <c:pt idx="4">
                  <c:v>0.14099999999999999</c:v>
                </c:pt>
                <c:pt idx="5">
                  <c:v>0.14499999999999999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D8-479F-893A-EE30EE669A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>
                <a:latin typeface="Calibri Light" panose="020F0302020204030204" pitchFamily="34" charset="0"/>
              </a:defRPr>
            </a:pPr>
            <a:endParaRPr lang="en-US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313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rgbClr val="2EB89F"/>
              </a:solidFill>
            </c:spPr>
            <c:extLst>
              <c:ext xmlns:c16="http://schemas.microsoft.com/office/drawing/2014/chart" uri="{C3380CC4-5D6E-409C-BE32-E72D297353CC}">
                <c16:uniqueId val="{00000001-4299-4AFF-80B5-A39B561B8E61}"/>
              </c:ext>
            </c:extLst>
          </c:dPt>
          <c:dPt>
            <c:idx val="1"/>
            <c:bubble3D val="0"/>
            <c:spPr>
              <a:solidFill>
                <a:srgbClr val="A37DF6"/>
              </a:solidFill>
            </c:spPr>
            <c:extLst>
              <c:ext xmlns:c16="http://schemas.microsoft.com/office/drawing/2014/chart" uri="{C3380CC4-5D6E-409C-BE32-E72D297353CC}">
                <c16:uniqueId val="{00000003-4299-4AFF-80B5-A39B561B8E61}"/>
              </c:ext>
            </c:extLst>
          </c:dPt>
          <c:dPt>
            <c:idx val="2"/>
            <c:bubble3D val="0"/>
            <c:spPr>
              <a:solidFill>
                <a:srgbClr val="FAA24B"/>
              </a:solidFill>
            </c:spPr>
            <c:extLst>
              <c:ext xmlns:c16="http://schemas.microsoft.com/office/drawing/2014/chart" uri="{C3380CC4-5D6E-409C-BE32-E72D297353CC}">
                <c16:uniqueId val="{00000005-4299-4AFF-80B5-A39B561B8E61}"/>
              </c:ext>
            </c:extLst>
          </c:dPt>
          <c:dPt>
            <c:idx val="3"/>
            <c:bubble3D val="0"/>
            <c:spPr>
              <a:solidFill>
                <a:srgbClr val="FE4A63"/>
              </a:solidFill>
            </c:spPr>
            <c:extLst>
              <c:ext xmlns:c16="http://schemas.microsoft.com/office/drawing/2014/chart" uri="{C3380CC4-5D6E-409C-BE32-E72D297353CC}">
                <c16:uniqueId val="{00000007-4299-4AFF-80B5-A39B561B8E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 Topic A*</c:v>
                </c:pt>
                <c:pt idx="1">
                  <c:v>Topic B</c:v>
                </c:pt>
                <c:pt idx="2">
                  <c:v>Topic C</c:v>
                </c:pt>
                <c:pt idx="3">
                  <c:v>Topic E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0.193</c:v>
                </c:pt>
                <c:pt idx="1">
                  <c:v>0.46500000000000002</c:v>
                </c:pt>
                <c:pt idx="2">
                  <c:v>0.26400000000000001</c:v>
                </c:pt>
                <c:pt idx="3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99-4AFF-80B5-A39B561B8E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B-493B-A647-27929F1F61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FEB0B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AB-493B-A647-27929F1F6149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AB-493B-A647-27929F1F61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CC9E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AB-493B-A647-27929F1F61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AB-493B-A647-27929F1F6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71B397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0222946037377419E-2"/>
                  <c:y val="2.894717951609756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1B-46B3-B05D-BB5588D55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0.2</c:v>
                </c:pt>
                <c:pt idx="1">
                  <c:v>0.20300000000000001</c:v>
                </c:pt>
                <c:pt idx="2">
                  <c:v>0.218</c:v>
                </c:pt>
                <c:pt idx="3">
                  <c:v>0.246</c:v>
                </c:pt>
                <c:pt idx="4">
                  <c:v>0.18099999999999999</c:v>
                </c:pt>
                <c:pt idx="5">
                  <c:v>0.151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1B-46B3-B05D-BB5588D55F7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A37D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0.47399999999999998</c:v>
                </c:pt>
                <c:pt idx="1">
                  <c:v>0.46899999999999997</c:v>
                </c:pt>
                <c:pt idx="2">
                  <c:v>0.40400000000000003</c:v>
                </c:pt>
                <c:pt idx="3">
                  <c:v>0.44600000000000001</c:v>
                </c:pt>
                <c:pt idx="4">
                  <c:v>0.47899999999999998</c:v>
                </c:pt>
                <c:pt idx="5">
                  <c:v>0.47099999999999997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1B-46B3-B05D-BB5588D55F7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AA24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AA2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11B-46B3-B05D-BB5588D55F74}"/>
              </c:ext>
            </c:extLst>
          </c:dPt>
          <c:dPt>
            <c:idx val="1"/>
            <c:invertIfNegative val="0"/>
            <c:bubble3D val="0"/>
            <c:spPr>
              <a:solidFill>
                <a:srgbClr val="FAA2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11B-46B3-B05D-BB5588D55F74}"/>
              </c:ext>
            </c:extLst>
          </c:dPt>
          <c:dPt>
            <c:idx val="2"/>
            <c:invertIfNegative val="0"/>
            <c:bubble3D val="0"/>
            <c:spPr>
              <a:solidFill>
                <a:srgbClr val="FAA2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11B-46B3-B05D-BB5588D55F74}"/>
              </c:ext>
            </c:extLst>
          </c:dPt>
          <c:dPt>
            <c:idx val="3"/>
            <c:invertIfNegative val="0"/>
            <c:bubble3D val="0"/>
            <c:spPr>
              <a:solidFill>
                <a:srgbClr val="FAA2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711B-46B3-B05D-BB5588D55F74}"/>
              </c:ext>
            </c:extLst>
          </c:dPt>
          <c:dPt>
            <c:idx val="4"/>
            <c:invertIfNegative val="0"/>
            <c:bubble3D val="0"/>
            <c:spPr>
              <a:solidFill>
                <a:srgbClr val="FAA2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711B-46B3-B05D-BB5588D55F74}"/>
              </c:ext>
            </c:extLst>
          </c:dPt>
          <c:dPt>
            <c:idx val="5"/>
            <c:invertIfNegative val="0"/>
            <c:bubble3D val="0"/>
            <c:spPr>
              <a:solidFill>
                <a:srgbClr val="FAA24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11B-46B3-B05D-BB5588D55F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0.25700000000000001</c:v>
                </c:pt>
                <c:pt idx="1">
                  <c:v>0.251</c:v>
                </c:pt>
                <c:pt idx="2">
                  <c:v>0.27700000000000002</c:v>
                </c:pt>
                <c:pt idx="3">
                  <c:v>0.23300000000000001</c:v>
                </c:pt>
                <c:pt idx="4">
                  <c:v>0.26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11B-46B3-B05D-BB5588D55F7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E4A6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11B-46B3-B05D-BB5588D55F74}"/>
                </c:ext>
              </c:extLst>
            </c:dLbl>
            <c:dLbl>
              <c:idx val="2"/>
              <c:layout>
                <c:manualLayout>
                  <c:x val="6.740982012459016E-3"/>
                  <c:y val="-1.102858591870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1B-46B3-B05D-BB5588D55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5.7000000000000002E-2</c:v>
                </c:pt>
                <c:pt idx="1">
                  <c:v>6.0999999999999999E-2</c:v>
                </c:pt>
                <c:pt idx="2">
                  <c:v>7.5999999999999998E-2</c:v>
                </c:pt>
                <c:pt idx="3">
                  <c:v>5.1999999999999998E-2</c:v>
                </c:pt>
                <c:pt idx="4">
                  <c:v>6.6000000000000003E-2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11B-46B3-B05D-BB5588D55F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71B39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0.35699999999999998</c:v>
                </c:pt>
                <c:pt idx="1">
                  <c:v>0.2</c:v>
                </c:pt>
                <c:pt idx="2">
                  <c:v>0.192</c:v>
                </c:pt>
                <c:pt idx="3">
                  <c:v>0.17100000000000001</c:v>
                </c:pt>
                <c:pt idx="4">
                  <c:v>0.23699999999999999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2-4B71-A40F-5756D250124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37D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0.41199999999999998</c:v>
                </c:pt>
                <c:pt idx="1">
                  <c:v>0.438</c:v>
                </c:pt>
                <c:pt idx="2">
                  <c:v>0.46400000000000002</c:v>
                </c:pt>
                <c:pt idx="3">
                  <c:v>0.48599999999999999</c:v>
                </c:pt>
                <c:pt idx="4">
                  <c:v>0.44700000000000001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22-4B71-A40F-5756D250124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AA24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0.16900000000000001</c:v>
                </c:pt>
                <c:pt idx="1">
                  <c:v>0.26800000000000002</c:v>
                </c:pt>
                <c:pt idx="2">
                  <c:v>0.26500000000000001</c:v>
                </c:pt>
                <c:pt idx="3">
                  <c:v>0.26700000000000002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22-4B71-A40F-5756D250124A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822-4B71-A40F-5756D250124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822-4B71-A40F-5756D250124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822-4B71-A40F-5756D250124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822-4B71-A40F-5756D250124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822-4B71-A40F-5756D250124A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22-4B71-A40F-5756D250124A}"/>
                </c:ext>
              </c:extLst>
            </c:dLbl>
            <c:spPr>
              <a:solidFill>
                <a:srgbClr val="FE4A6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6000" tIns="36000" rIns="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Hoja1!$E$2:$E$6</c:f>
              <c:numCache>
                <c:formatCode>0%</c:formatCode>
                <c:ptCount val="5"/>
                <c:pt idx="0">
                  <c:v>4.1000000000000002E-2</c:v>
                </c:pt>
                <c:pt idx="1">
                  <c:v>7.1999999999999995E-2</c:v>
                </c:pt>
                <c:pt idx="2">
                  <c:v>6.4000000000000001E-2</c:v>
                </c:pt>
                <c:pt idx="3">
                  <c:v>6.4000000000000001E-2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22-4B71-A40F-5756D250124A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3822-4B71-A40F-5756D25012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83554318175E-2"/>
          <c:y val="0"/>
          <c:w val="0.96870867394662241"/>
          <c:h val="0.75238499013320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2EB89F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98-40B9-94A5-07FEDCC5E942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98-40B9-94A5-07FEDCC5E942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298-40B9-94A5-07FEDCC5E942}"/>
              </c:ext>
            </c:extLst>
          </c:dPt>
          <c:dLbls>
            <c:dLbl>
              <c:idx val="18"/>
              <c:layout>
                <c:manualLayout>
                  <c:x val="-5.4749118063554146E-17"/>
                  <c:y val="-1.5348010704452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98-40B9-94A5-07FEDCC5E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Hoja1!$A$2:$A$46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MENA</c:v>
                </c:pt>
                <c:pt idx="3">
                  <c:v>AFRICA</c:v>
                </c:pt>
                <c:pt idx="4">
                  <c:v>EUROPE</c:v>
                </c:pt>
                <c:pt idx="5">
                  <c:v>AMERICAS</c:v>
                </c:pt>
                <c:pt idx="6">
                  <c:v>INDONESIA</c:v>
                </c:pt>
                <c:pt idx="7">
                  <c:v>VIETNAM</c:v>
                </c:pt>
                <c:pt idx="8">
                  <c:v>PAKISTAN</c:v>
                </c:pt>
                <c:pt idx="9">
                  <c:v>INDIA</c:v>
                </c:pt>
                <c:pt idx="10">
                  <c:v>PARAGUAY</c:v>
                </c:pt>
                <c:pt idx="11">
                  <c:v>PHILIPPINES</c:v>
                </c:pt>
                <c:pt idx="12">
                  <c:v>IVORY COAST</c:v>
                </c:pt>
                <c:pt idx="13">
                  <c:v>MEXICO</c:v>
                </c:pt>
                <c:pt idx="14">
                  <c:v>IRAN</c:v>
                </c:pt>
                <c:pt idx="15">
                  <c:v>PALESTINE</c:v>
                </c:pt>
                <c:pt idx="16">
                  <c:v>MALAYSIA</c:v>
                </c:pt>
                <c:pt idx="17">
                  <c:v>TURKEY</c:v>
                </c:pt>
                <c:pt idx="18">
                  <c:v>BRAZIL</c:v>
                </c:pt>
                <c:pt idx="19">
                  <c:v>BELGIUM</c:v>
                </c:pt>
                <c:pt idx="20">
                  <c:v>SLOVENIA</c:v>
                </c:pt>
                <c:pt idx="21">
                  <c:v>FRANCE</c:v>
                </c:pt>
                <c:pt idx="22">
                  <c:v>ECUADOR</c:v>
                </c:pt>
                <c:pt idx="23">
                  <c:v>SOUTH KOREA</c:v>
                </c:pt>
                <c:pt idx="24">
                  <c:v>HONG KONG</c:v>
                </c:pt>
                <c:pt idx="25">
                  <c:v>SPAIN</c:v>
                </c:pt>
                <c:pt idx="26">
                  <c:v>UNITED STATES</c:v>
                </c:pt>
                <c:pt idx="27">
                  <c:v>SWEDEN</c:v>
                </c:pt>
                <c:pt idx="28">
                  <c:v>NETHERLANDS</c:v>
                </c:pt>
                <c:pt idx="29">
                  <c:v>SERBIA</c:v>
                </c:pt>
                <c:pt idx="30">
                  <c:v>ITALY</c:v>
                </c:pt>
                <c:pt idx="31">
                  <c:v>UNITED KINGDOM</c:v>
                </c:pt>
                <c:pt idx="32">
                  <c:v>CROATIA</c:v>
                </c:pt>
                <c:pt idx="33">
                  <c:v>GERMANY</c:v>
                </c:pt>
                <c:pt idx="34">
                  <c:v>FINLAND</c:v>
                </c:pt>
                <c:pt idx="35">
                  <c:v>CANADA</c:v>
                </c:pt>
                <c:pt idx="36">
                  <c:v>ARGENTINA</c:v>
                </c:pt>
                <c:pt idx="37">
                  <c:v>GREECE</c:v>
                </c:pt>
                <c:pt idx="38">
                  <c:v>JAPAN</c:v>
                </c:pt>
                <c:pt idx="39">
                  <c:v>POLAND</c:v>
                </c:pt>
                <c:pt idx="40">
                  <c:v>LAOS</c:v>
                </c:pt>
                <c:pt idx="41">
                  <c:v>IRELAND</c:v>
                </c:pt>
                <c:pt idx="42">
                  <c:v>CHILE</c:v>
                </c:pt>
                <c:pt idx="43">
                  <c:v>NIGERIA</c:v>
                </c:pt>
                <c:pt idx="44">
                  <c:v>PERU</c:v>
                </c:pt>
              </c:strCache>
            </c:strRef>
          </c:cat>
          <c:val>
            <c:numRef>
              <c:f>Hoja1!$B$2:$B$46</c:f>
              <c:numCache>
                <c:formatCode>0%</c:formatCode>
                <c:ptCount val="45"/>
                <c:pt idx="0">
                  <c:v>0.67</c:v>
                </c:pt>
                <c:pt idx="1">
                  <c:v>0.75</c:v>
                </c:pt>
                <c:pt idx="2">
                  <c:v>0.75</c:v>
                </c:pt>
                <c:pt idx="3">
                  <c:v>0.68</c:v>
                </c:pt>
                <c:pt idx="4">
                  <c:v>0.62</c:v>
                </c:pt>
                <c:pt idx="5">
                  <c:v>0.59</c:v>
                </c:pt>
                <c:pt idx="6">
                  <c:v>0.94</c:v>
                </c:pt>
                <c:pt idx="7">
                  <c:v>0.92</c:v>
                </c:pt>
                <c:pt idx="8">
                  <c:v>0.86</c:v>
                </c:pt>
                <c:pt idx="9">
                  <c:v>0.84</c:v>
                </c:pt>
                <c:pt idx="10">
                  <c:v>0.82</c:v>
                </c:pt>
                <c:pt idx="11">
                  <c:v>0.82</c:v>
                </c:pt>
                <c:pt idx="12">
                  <c:v>0.82</c:v>
                </c:pt>
                <c:pt idx="13">
                  <c:v>0.81</c:v>
                </c:pt>
                <c:pt idx="14">
                  <c:v>0.78</c:v>
                </c:pt>
                <c:pt idx="15">
                  <c:v>0.75</c:v>
                </c:pt>
                <c:pt idx="16">
                  <c:v>0.68</c:v>
                </c:pt>
                <c:pt idx="17">
                  <c:v>0.68</c:v>
                </c:pt>
                <c:pt idx="18">
                  <c:v>0.67</c:v>
                </c:pt>
                <c:pt idx="19">
                  <c:v>0.67</c:v>
                </c:pt>
                <c:pt idx="20">
                  <c:v>0.66</c:v>
                </c:pt>
                <c:pt idx="21">
                  <c:v>0.65</c:v>
                </c:pt>
                <c:pt idx="22">
                  <c:v>0.64</c:v>
                </c:pt>
                <c:pt idx="23">
                  <c:v>0.64</c:v>
                </c:pt>
                <c:pt idx="24">
                  <c:v>0.64</c:v>
                </c:pt>
                <c:pt idx="25">
                  <c:v>0.64</c:v>
                </c:pt>
                <c:pt idx="26">
                  <c:v>0.64</c:v>
                </c:pt>
                <c:pt idx="27">
                  <c:v>0.64</c:v>
                </c:pt>
                <c:pt idx="28">
                  <c:v>0.64</c:v>
                </c:pt>
                <c:pt idx="29">
                  <c:v>0.64</c:v>
                </c:pt>
                <c:pt idx="30">
                  <c:v>0.62</c:v>
                </c:pt>
                <c:pt idx="31">
                  <c:v>0.62</c:v>
                </c:pt>
                <c:pt idx="32">
                  <c:v>0.62</c:v>
                </c:pt>
                <c:pt idx="33">
                  <c:v>0.61</c:v>
                </c:pt>
                <c:pt idx="34">
                  <c:v>0.6</c:v>
                </c:pt>
                <c:pt idx="35">
                  <c:v>0.6</c:v>
                </c:pt>
                <c:pt idx="36">
                  <c:v>0.59</c:v>
                </c:pt>
                <c:pt idx="37">
                  <c:v>0.57999999999999996</c:v>
                </c:pt>
                <c:pt idx="38">
                  <c:v>0.56000000000000005</c:v>
                </c:pt>
                <c:pt idx="39">
                  <c:v>0.56000000000000005</c:v>
                </c:pt>
                <c:pt idx="40">
                  <c:v>0.55000000000000004</c:v>
                </c:pt>
                <c:pt idx="41">
                  <c:v>0.55000000000000004</c:v>
                </c:pt>
                <c:pt idx="42">
                  <c:v>0.5</c:v>
                </c:pt>
                <c:pt idx="43">
                  <c:v>0.5</c:v>
                </c:pt>
                <c:pt idx="44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98-40B9-94A5-07FEDCC5E942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FE4A6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0648571736948181E-3"/>
                  <c:y val="-9.20880642267116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98-40B9-94A5-07FEDCC5E942}"/>
                </c:ext>
              </c:extLst>
            </c:dLbl>
            <c:dLbl>
              <c:idx val="18"/>
              <c:layout>
                <c:manualLayout>
                  <c:x val="0"/>
                  <c:y val="-4.9113634254246204E-2"/>
                </c:manualLayout>
              </c:layout>
              <c:tx>
                <c:rich>
                  <a:bodyPr/>
                  <a:lstStyle/>
                  <a:p>
                    <a:fld id="{8A2333B2-3F1A-46AB-8B80-8E55B81492E4}" type="VALUE">
                      <a:rPr lang="en-US" b="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298-40B9-94A5-07FEDCC5E942}"/>
                </c:ext>
              </c:extLst>
            </c:dLbl>
            <c:dLbl>
              <c:idx val="24"/>
              <c:layout>
                <c:manualLayout>
                  <c:x val="0"/>
                  <c:y val="-3.06960214089041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98-40B9-94A5-07FEDCC5E942}"/>
                </c:ext>
              </c:extLst>
            </c:dLbl>
            <c:dLbl>
              <c:idx val="34"/>
              <c:layout>
                <c:manualLayout>
                  <c:x val="2.1297143473895815E-3"/>
                  <c:y val="6.13920428178077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98-40B9-94A5-07FEDCC5E9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Hoja1!$A$2:$A$46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MENA</c:v>
                </c:pt>
                <c:pt idx="3">
                  <c:v>AFRICA</c:v>
                </c:pt>
                <c:pt idx="4">
                  <c:v>EUROPE</c:v>
                </c:pt>
                <c:pt idx="5">
                  <c:v>AMERICAS</c:v>
                </c:pt>
                <c:pt idx="6">
                  <c:v>INDONESIA</c:v>
                </c:pt>
                <c:pt idx="7">
                  <c:v>VIETNAM</c:v>
                </c:pt>
                <c:pt idx="8">
                  <c:v>PAKISTAN</c:v>
                </c:pt>
                <c:pt idx="9">
                  <c:v>INDIA</c:v>
                </c:pt>
                <c:pt idx="10">
                  <c:v>PARAGUAY</c:v>
                </c:pt>
                <c:pt idx="11">
                  <c:v>PHILIPPINES</c:v>
                </c:pt>
                <c:pt idx="12">
                  <c:v>IVORY COAST</c:v>
                </c:pt>
                <c:pt idx="13">
                  <c:v>MEXICO</c:v>
                </c:pt>
                <c:pt idx="14">
                  <c:v>IRAN</c:v>
                </c:pt>
                <c:pt idx="15">
                  <c:v>PALESTINE</c:v>
                </c:pt>
                <c:pt idx="16">
                  <c:v>MALAYSIA</c:v>
                </c:pt>
                <c:pt idx="17">
                  <c:v>TURKEY</c:v>
                </c:pt>
                <c:pt idx="18">
                  <c:v>BRAZIL</c:v>
                </c:pt>
                <c:pt idx="19">
                  <c:v>BELGIUM</c:v>
                </c:pt>
                <c:pt idx="20">
                  <c:v>SLOVENIA</c:v>
                </c:pt>
                <c:pt idx="21">
                  <c:v>FRANCE</c:v>
                </c:pt>
                <c:pt idx="22">
                  <c:v>ECUADOR</c:v>
                </c:pt>
                <c:pt idx="23">
                  <c:v>SOUTH KOREA</c:v>
                </c:pt>
                <c:pt idx="24">
                  <c:v>HONG KONG</c:v>
                </c:pt>
                <c:pt idx="25">
                  <c:v>SPAIN</c:v>
                </c:pt>
                <c:pt idx="26">
                  <c:v>UNITED STATES</c:v>
                </c:pt>
                <c:pt idx="27">
                  <c:v>SWEDEN</c:v>
                </c:pt>
                <c:pt idx="28">
                  <c:v>NETHERLANDS</c:v>
                </c:pt>
                <c:pt idx="29">
                  <c:v>SERBIA</c:v>
                </c:pt>
                <c:pt idx="30">
                  <c:v>ITALY</c:v>
                </c:pt>
                <c:pt idx="31">
                  <c:v>UNITED KINGDOM</c:v>
                </c:pt>
                <c:pt idx="32">
                  <c:v>CROATIA</c:v>
                </c:pt>
                <c:pt idx="33">
                  <c:v>GERMANY</c:v>
                </c:pt>
                <c:pt idx="34">
                  <c:v>FINLAND</c:v>
                </c:pt>
                <c:pt idx="35">
                  <c:v>CANADA</c:v>
                </c:pt>
                <c:pt idx="36">
                  <c:v>ARGENTINA</c:v>
                </c:pt>
                <c:pt idx="37">
                  <c:v>GREECE</c:v>
                </c:pt>
                <c:pt idx="38">
                  <c:v>JAPAN</c:v>
                </c:pt>
                <c:pt idx="39">
                  <c:v>POLAND</c:v>
                </c:pt>
                <c:pt idx="40">
                  <c:v>LAOS</c:v>
                </c:pt>
                <c:pt idx="41">
                  <c:v>IRELAND</c:v>
                </c:pt>
                <c:pt idx="42">
                  <c:v>CHILE</c:v>
                </c:pt>
                <c:pt idx="43">
                  <c:v>NIGERIA</c:v>
                </c:pt>
                <c:pt idx="44">
                  <c:v>PERU</c:v>
                </c:pt>
              </c:strCache>
            </c:strRef>
          </c:cat>
          <c:val>
            <c:numRef>
              <c:f>Hoja1!$C$2:$C$46</c:f>
              <c:numCache>
                <c:formatCode>0%</c:formatCode>
                <c:ptCount val="45"/>
                <c:pt idx="0">
                  <c:v>0.32</c:v>
                </c:pt>
                <c:pt idx="1">
                  <c:v>0.24</c:v>
                </c:pt>
                <c:pt idx="2">
                  <c:v>0.25</c:v>
                </c:pt>
                <c:pt idx="3">
                  <c:v>0.32</c:v>
                </c:pt>
                <c:pt idx="4">
                  <c:v>0.37</c:v>
                </c:pt>
                <c:pt idx="5">
                  <c:v>0.39</c:v>
                </c:pt>
                <c:pt idx="6">
                  <c:v>0.06</c:v>
                </c:pt>
                <c:pt idx="7">
                  <c:v>0.08</c:v>
                </c:pt>
                <c:pt idx="8">
                  <c:v>0.14000000000000001</c:v>
                </c:pt>
                <c:pt idx="9">
                  <c:v>0.16</c:v>
                </c:pt>
                <c:pt idx="10">
                  <c:v>0.18</c:v>
                </c:pt>
                <c:pt idx="11">
                  <c:v>0.15</c:v>
                </c:pt>
                <c:pt idx="12">
                  <c:v>0.17</c:v>
                </c:pt>
                <c:pt idx="13">
                  <c:v>0.18</c:v>
                </c:pt>
                <c:pt idx="14">
                  <c:v>0.22</c:v>
                </c:pt>
                <c:pt idx="15">
                  <c:v>0.25</c:v>
                </c:pt>
                <c:pt idx="16">
                  <c:v>0.32</c:v>
                </c:pt>
                <c:pt idx="17">
                  <c:v>0.31</c:v>
                </c:pt>
                <c:pt idx="18">
                  <c:v>0.31</c:v>
                </c:pt>
                <c:pt idx="19">
                  <c:v>0.32</c:v>
                </c:pt>
                <c:pt idx="20">
                  <c:v>0.34</c:v>
                </c:pt>
                <c:pt idx="21">
                  <c:v>0.34</c:v>
                </c:pt>
                <c:pt idx="22">
                  <c:v>0.28999999999999998</c:v>
                </c:pt>
                <c:pt idx="23">
                  <c:v>0.35</c:v>
                </c:pt>
                <c:pt idx="24">
                  <c:v>0.34</c:v>
                </c:pt>
                <c:pt idx="25">
                  <c:v>0.34</c:v>
                </c:pt>
                <c:pt idx="26">
                  <c:v>0.33</c:v>
                </c:pt>
                <c:pt idx="27">
                  <c:v>0.35</c:v>
                </c:pt>
                <c:pt idx="28">
                  <c:v>0.33</c:v>
                </c:pt>
                <c:pt idx="29">
                  <c:v>0.35</c:v>
                </c:pt>
                <c:pt idx="30">
                  <c:v>0.37</c:v>
                </c:pt>
                <c:pt idx="31">
                  <c:v>0.36</c:v>
                </c:pt>
                <c:pt idx="32">
                  <c:v>0.37</c:v>
                </c:pt>
                <c:pt idx="33">
                  <c:v>0.39</c:v>
                </c:pt>
                <c:pt idx="34">
                  <c:v>0.39</c:v>
                </c:pt>
                <c:pt idx="35">
                  <c:v>0.39</c:v>
                </c:pt>
                <c:pt idx="36">
                  <c:v>0.36</c:v>
                </c:pt>
                <c:pt idx="37">
                  <c:v>0.42</c:v>
                </c:pt>
                <c:pt idx="38">
                  <c:v>0.4</c:v>
                </c:pt>
                <c:pt idx="39">
                  <c:v>0.41</c:v>
                </c:pt>
                <c:pt idx="40">
                  <c:v>0.45</c:v>
                </c:pt>
                <c:pt idx="41">
                  <c:v>0.43</c:v>
                </c:pt>
                <c:pt idx="42">
                  <c:v>0.47</c:v>
                </c:pt>
                <c:pt idx="43">
                  <c:v>0.5</c:v>
                </c:pt>
                <c:pt idx="44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98-40B9-94A5-07FEDCC5E94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33226880"/>
        <c:axId val="133228416"/>
      </c:barChart>
      <c:catAx>
        <c:axId val="1332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228416"/>
        <c:crosses val="autoZero"/>
        <c:auto val="1"/>
        <c:lblAlgn val="ctr"/>
        <c:lblOffset val="100"/>
        <c:noMultiLvlLbl val="0"/>
      </c:catAx>
      <c:valAx>
        <c:axId val="1332284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322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rgbClr val="E3856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B-493B-A647-27929F1F61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CED89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AAB-493B-A647-27929F1F6149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AB-493B-A647-27929F1F61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7A7E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AB-493B-A647-27929F1F614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5CA4C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6E4975"/>
              </a:solidFill>
            </c:spPr>
            <c:extLst>
              <c:ext xmlns:c16="http://schemas.microsoft.com/office/drawing/2014/chart" uri="{C3380CC4-5D6E-409C-BE32-E72D297353CC}">
                <c16:uniqueId val="{00000001-97F9-4A96-A1B7-4E0AD1E1FE0A}"/>
              </c:ext>
            </c:extLst>
          </c:dPt>
          <c:cat>
            <c:strRef>
              <c:f>Sheet1!$A$2</c:f>
              <c:strCache>
                <c:ptCount val="1"/>
                <c:pt idx="0">
                  <c:v>mujer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AB-493B-A647-27929F1F6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68807034344313E-2"/>
          <c:y val="6.1646370691276674E-2"/>
          <c:w val="0.86006238593131135"/>
          <c:h val="0.853589869608217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rgbClr val="E38568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A-4302-B846-7210F25D1C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CED89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DA-4302-B846-7210F25D1CBA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DA-4302-B846-7210F25D1CB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7A7E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DA-4302-B846-7210F25D1CB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6E497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DA-4302-B846-7210F25D1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4.7745207084765734E-2"/>
          <c:w val="0.95769230769230773"/>
          <c:h val="0.79014773086741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E3856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0.12</c:v>
                </c:pt>
                <c:pt idx="1">
                  <c:v>0.112</c:v>
                </c:pt>
                <c:pt idx="2">
                  <c:v>0.10100000000000001</c:v>
                </c:pt>
                <c:pt idx="3">
                  <c:v>0.09</c:v>
                </c:pt>
                <c:pt idx="4">
                  <c:v>7.9000000000000001E-2</c:v>
                </c:pt>
                <c:pt idx="5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8-479F-893A-EE30EE669AB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CED89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0.24299999999999999</c:v>
                </c:pt>
                <c:pt idx="1">
                  <c:v>0.24099999999999999</c:v>
                </c:pt>
                <c:pt idx="2">
                  <c:v>0.24299999999999999</c:v>
                </c:pt>
                <c:pt idx="3">
                  <c:v>0.24399999999999999</c:v>
                </c:pt>
                <c:pt idx="4">
                  <c:v>0.20599999999999999</c:v>
                </c:pt>
                <c:pt idx="5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8-479F-893A-EE30EE669AB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Columna12</c:v>
                </c:pt>
              </c:strCache>
            </c:strRef>
          </c:tx>
          <c:spPr>
            <a:solidFill>
              <a:srgbClr val="97A7E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0.40400000000000003</c:v>
                </c:pt>
                <c:pt idx="1">
                  <c:v>0.433</c:v>
                </c:pt>
                <c:pt idx="2">
                  <c:v>0.46500000000000002</c:v>
                </c:pt>
                <c:pt idx="3">
                  <c:v>0.47699999999999998</c:v>
                </c:pt>
                <c:pt idx="4">
                  <c:v>0.51900000000000002</c:v>
                </c:pt>
                <c:pt idx="5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8-479F-893A-EE30EE669AB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6E497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0.21199999999999999</c:v>
                </c:pt>
                <c:pt idx="1">
                  <c:v>0.19600000000000001</c:v>
                </c:pt>
                <c:pt idx="2">
                  <c:v>0.17499999999999999</c:v>
                </c:pt>
                <c:pt idx="3">
                  <c:v>0.17</c:v>
                </c:pt>
                <c:pt idx="4">
                  <c:v>0.17899999999999999</c:v>
                </c:pt>
                <c:pt idx="5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D8-479F-893A-EE30EE669A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>
                <a:latin typeface="Calibri Light" panose="020F0302020204030204" pitchFamily="34" charset="0"/>
              </a:defRPr>
            </a:pPr>
            <a:endParaRPr lang="en-US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313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rgbClr val="6E4975"/>
              </a:solidFill>
            </c:spPr>
            <c:extLst>
              <c:ext xmlns:c16="http://schemas.microsoft.com/office/drawing/2014/chart" uri="{C3380CC4-5D6E-409C-BE32-E72D297353CC}">
                <c16:uniqueId val="{00000001-4299-4AFF-80B5-A39B561B8E61}"/>
              </c:ext>
            </c:extLst>
          </c:dPt>
          <c:dPt>
            <c:idx val="1"/>
            <c:bubble3D val="0"/>
            <c:spPr>
              <a:solidFill>
                <a:srgbClr val="97A7E2"/>
              </a:solidFill>
            </c:spPr>
            <c:extLst>
              <c:ext xmlns:c16="http://schemas.microsoft.com/office/drawing/2014/chart" uri="{C3380CC4-5D6E-409C-BE32-E72D297353CC}">
                <c16:uniqueId val="{00000003-4299-4AFF-80B5-A39B561B8E61}"/>
              </c:ext>
            </c:extLst>
          </c:dPt>
          <c:dPt>
            <c:idx val="2"/>
            <c:bubble3D val="0"/>
            <c:spPr>
              <a:solidFill>
                <a:srgbClr val="CED891"/>
              </a:solidFill>
            </c:spPr>
            <c:extLst>
              <c:ext xmlns:c16="http://schemas.microsoft.com/office/drawing/2014/chart" uri="{C3380CC4-5D6E-409C-BE32-E72D297353CC}">
                <c16:uniqueId val="{00000005-4299-4AFF-80B5-A39B561B8E61}"/>
              </c:ext>
            </c:extLst>
          </c:dPt>
          <c:dPt>
            <c:idx val="3"/>
            <c:bubble3D val="0"/>
            <c:spPr>
              <a:solidFill>
                <a:srgbClr val="E38568"/>
              </a:solidFill>
            </c:spPr>
            <c:extLst>
              <c:ext xmlns:c16="http://schemas.microsoft.com/office/drawing/2014/chart" uri="{C3380CC4-5D6E-409C-BE32-E72D297353CC}">
                <c16:uniqueId val="{00000007-4299-4AFF-80B5-A39B561B8E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 Topic A*</c:v>
                </c:pt>
                <c:pt idx="1">
                  <c:v>Topic B</c:v>
                </c:pt>
                <c:pt idx="2">
                  <c:v>Topic C</c:v>
                </c:pt>
                <c:pt idx="3">
                  <c:v>Topic E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0.2</c:v>
                </c:pt>
                <c:pt idx="1">
                  <c:v>0.47</c:v>
                </c:pt>
                <c:pt idx="2">
                  <c:v>0.23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99-4AFF-80B5-A39B561B8E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6E4975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0222946037377419E-2"/>
                  <c:y val="2.894717951609756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7E-406A-9890-FA8C81C75F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0.19800000000000001</c:v>
                </c:pt>
                <c:pt idx="1">
                  <c:v>0.19</c:v>
                </c:pt>
                <c:pt idx="2">
                  <c:v>0.16900000000000001</c:v>
                </c:pt>
                <c:pt idx="3">
                  <c:v>0.17699999999999999</c:v>
                </c:pt>
                <c:pt idx="4">
                  <c:v>0.17</c:v>
                </c:pt>
                <c:pt idx="5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7E-406A-9890-FA8C81C75F6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97A7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0.47499999999999998</c:v>
                </c:pt>
                <c:pt idx="1">
                  <c:v>0.46800000000000003</c:v>
                </c:pt>
                <c:pt idx="2">
                  <c:v>0.38200000000000001</c:v>
                </c:pt>
                <c:pt idx="3">
                  <c:v>0.41799999999999998</c:v>
                </c:pt>
                <c:pt idx="4">
                  <c:v>0.46100000000000002</c:v>
                </c:pt>
                <c:pt idx="5">
                  <c:v>0.51200000000000001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7E-406A-9890-FA8C81C75F6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CED89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ED8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7E-406A-9890-FA8C81C75F66}"/>
              </c:ext>
            </c:extLst>
          </c:dPt>
          <c:dPt>
            <c:idx val="1"/>
            <c:invertIfNegative val="0"/>
            <c:bubble3D val="0"/>
            <c:spPr>
              <a:solidFill>
                <a:srgbClr val="CED8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77E-406A-9890-FA8C81C75F66}"/>
              </c:ext>
            </c:extLst>
          </c:dPt>
          <c:dPt>
            <c:idx val="2"/>
            <c:invertIfNegative val="0"/>
            <c:bubble3D val="0"/>
            <c:spPr>
              <a:solidFill>
                <a:srgbClr val="CED8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77E-406A-9890-FA8C81C75F66}"/>
              </c:ext>
            </c:extLst>
          </c:dPt>
          <c:dPt>
            <c:idx val="3"/>
            <c:invertIfNegative val="0"/>
            <c:bubble3D val="0"/>
            <c:spPr>
              <a:solidFill>
                <a:srgbClr val="CED8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77E-406A-9890-FA8C81C75F66}"/>
              </c:ext>
            </c:extLst>
          </c:dPt>
          <c:dPt>
            <c:idx val="4"/>
            <c:invertIfNegative val="0"/>
            <c:bubble3D val="0"/>
            <c:spPr>
              <a:solidFill>
                <a:srgbClr val="CED8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77E-406A-9890-FA8C81C75F66}"/>
              </c:ext>
            </c:extLst>
          </c:dPt>
          <c:dPt>
            <c:idx val="5"/>
            <c:invertIfNegative val="0"/>
            <c:bubble3D val="0"/>
            <c:spPr>
              <a:solidFill>
                <a:srgbClr val="CED89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77E-406A-9890-FA8C81C75F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0.22600000000000001</c:v>
                </c:pt>
                <c:pt idx="1">
                  <c:v>0.22700000000000001</c:v>
                </c:pt>
                <c:pt idx="2">
                  <c:v>0.26300000000000001</c:v>
                </c:pt>
                <c:pt idx="3">
                  <c:v>0.27300000000000002</c:v>
                </c:pt>
                <c:pt idx="4">
                  <c:v>0.25</c:v>
                </c:pt>
                <c:pt idx="5">
                  <c:v>0.16900000000000001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77E-406A-9890-FA8C81C75F66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E4A6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solidFill>
                  <a:srgbClr val="E38568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877E-406A-9890-FA8C81C75F66}"/>
                </c:ext>
              </c:extLst>
            </c:dLbl>
            <c:dLbl>
              <c:idx val="2"/>
              <c:layout>
                <c:manualLayout>
                  <c:x val="3.3704910062294304E-3"/>
                  <c:y val="1.8388695779038074E-3"/>
                </c:manualLayout>
              </c:layout>
              <c:spPr>
                <a:solidFill>
                  <a:srgbClr val="E38568"/>
                </a:solidFill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428435850665484"/>
                      <c:h val="7.91505623858033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877E-406A-9890-FA8C81C75F66}"/>
                </c:ext>
              </c:extLst>
            </c:dLbl>
            <c:spPr>
              <a:solidFill>
                <a:srgbClr val="E38568"/>
              </a:solidFill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8.7999999999999995E-2</c:v>
                </c:pt>
                <c:pt idx="1">
                  <c:v>9.4E-2</c:v>
                </c:pt>
                <c:pt idx="2">
                  <c:v>0.158</c:v>
                </c:pt>
                <c:pt idx="3">
                  <c:v>0.115</c:v>
                </c:pt>
                <c:pt idx="4">
                  <c:v>9.9000000000000005E-2</c:v>
                </c:pt>
                <c:pt idx="5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7E-406A-9890-FA8C81C75F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6E497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0.30199999999999999</c:v>
                </c:pt>
                <c:pt idx="1">
                  <c:v>0.193</c:v>
                </c:pt>
                <c:pt idx="2">
                  <c:v>0.19</c:v>
                </c:pt>
                <c:pt idx="3">
                  <c:v>0.182</c:v>
                </c:pt>
                <c:pt idx="4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EC-49D5-81C1-88337D4C504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7A7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0.39</c:v>
                </c:pt>
                <c:pt idx="1">
                  <c:v>0.40699999999999997</c:v>
                </c:pt>
                <c:pt idx="2">
                  <c:v>0.46800000000000003</c:v>
                </c:pt>
                <c:pt idx="3">
                  <c:v>0.49</c:v>
                </c:pt>
                <c:pt idx="4">
                  <c:v>0.45400000000000001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EC-49D5-81C1-88337D4C504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CED89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0.17299999999999999</c:v>
                </c:pt>
                <c:pt idx="1">
                  <c:v>0.249</c:v>
                </c:pt>
                <c:pt idx="2">
                  <c:v>0.23</c:v>
                </c:pt>
                <c:pt idx="3">
                  <c:v>0.23200000000000001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C-49D5-81C1-88337D4C504E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E3856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385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EC-49D5-81C1-88337D4C504E}"/>
              </c:ext>
            </c:extLst>
          </c:dPt>
          <c:dPt>
            <c:idx val="1"/>
            <c:invertIfNegative val="0"/>
            <c:bubble3D val="0"/>
            <c:spPr>
              <a:solidFill>
                <a:srgbClr val="E385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7EC-49D5-81C1-88337D4C504E}"/>
              </c:ext>
            </c:extLst>
          </c:dPt>
          <c:dPt>
            <c:idx val="2"/>
            <c:invertIfNegative val="0"/>
            <c:bubble3D val="0"/>
            <c:spPr>
              <a:solidFill>
                <a:srgbClr val="E385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7EC-49D5-81C1-88337D4C504E}"/>
              </c:ext>
            </c:extLst>
          </c:dPt>
          <c:dPt>
            <c:idx val="3"/>
            <c:invertIfNegative val="0"/>
            <c:bubble3D val="0"/>
            <c:spPr>
              <a:solidFill>
                <a:srgbClr val="E385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7EC-49D5-81C1-88337D4C504E}"/>
              </c:ext>
            </c:extLst>
          </c:dPt>
          <c:dPt>
            <c:idx val="4"/>
            <c:invertIfNegative val="0"/>
            <c:bubble3D val="0"/>
            <c:spPr>
              <a:solidFill>
                <a:srgbClr val="E385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17EC-49D5-81C1-88337D4C504E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EC-49D5-81C1-88337D4C504E}"/>
                </c:ext>
              </c:extLst>
            </c:dLbl>
            <c:dLbl>
              <c:idx val="2"/>
              <c:layout>
                <c:manualLayout>
                  <c:x val="-1.6847076302663648E-3"/>
                  <c:y val="1.8378182870371043E-3"/>
                </c:manualLayout>
              </c:layout>
              <c:spPr>
                <a:solidFill>
                  <a:srgbClr val="E38568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6000" tIns="36000" rIns="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8.703332272100181E-2"/>
                      <c:h val="9.35057870370370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7EC-49D5-81C1-88337D4C504E}"/>
                </c:ext>
              </c:extLst>
            </c:dLbl>
            <c:spPr>
              <a:solidFill>
                <a:srgbClr val="E38568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6000" tIns="36000" rIns="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Hoja1!$E$2:$E$6</c:f>
              <c:numCache>
                <c:formatCode>0%</c:formatCode>
                <c:ptCount val="5"/>
                <c:pt idx="0">
                  <c:v>9.9000000000000005E-2</c:v>
                </c:pt>
                <c:pt idx="1">
                  <c:v>0.122</c:v>
                </c:pt>
                <c:pt idx="2">
                  <c:v>9.4E-2</c:v>
                </c:pt>
                <c:pt idx="3">
                  <c:v>8.1000000000000003E-2</c:v>
                </c:pt>
                <c:pt idx="4">
                  <c:v>0.10299999999999999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7EC-49D5-81C1-88337D4C504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E-17EC-49D5-81C1-88337D4C50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83554318175E-2"/>
          <c:y val="0"/>
          <c:w val="0.96870867394662241"/>
          <c:h val="0.75238499013320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6E4975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E4-4002-8348-782A4EBFC91C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E4-4002-8348-782A4EBFC91C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8E4-4002-8348-782A4EBFC91C}"/>
              </c:ext>
            </c:extLst>
          </c:dPt>
          <c:dLbls>
            <c:dLbl>
              <c:idx val="18"/>
              <c:layout>
                <c:manualLayout>
                  <c:x val="-5.4749118063554146E-17"/>
                  <c:y val="-1.5348010704452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E4-4002-8348-782A4EBFC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Hoja1!$A$2:$A$48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EUROPE</c:v>
                </c:pt>
                <c:pt idx="3">
                  <c:v>MENA</c:v>
                </c:pt>
                <c:pt idx="4">
                  <c:v>AMERICAS</c:v>
                </c:pt>
                <c:pt idx="5">
                  <c:v>AFRICA</c:v>
                </c:pt>
                <c:pt idx="6">
                  <c:v>PARAGUAY</c:v>
                </c:pt>
                <c:pt idx="7">
                  <c:v>INDONESIA</c:v>
                </c:pt>
                <c:pt idx="8">
                  <c:v>VIETNAM</c:v>
                </c:pt>
                <c:pt idx="9">
                  <c:v>MEXICO</c:v>
                </c:pt>
                <c:pt idx="10">
                  <c:v>PAKISTAN</c:v>
                </c:pt>
                <c:pt idx="11">
                  <c:v>INDIA</c:v>
                </c:pt>
                <c:pt idx="12">
                  <c:v>MALAYSIA</c:v>
                </c:pt>
                <c:pt idx="13">
                  <c:v>FINLAND</c:v>
                </c:pt>
                <c:pt idx="14">
                  <c:v>NETHERLANDS</c:v>
                </c:pt>
                <c:pt idx="15">
                  <c:v>PHILIPPINES</c:v>
                </c:pt>
                <c:pt idx="16">
                  <c:v>PALESTINE</c:v>
                </c:pt>
                <c:pt idx="17">
                  <c:v>CROATIA</c:v>
                </c:pt>
                <c:pt idx="18">
                  <c:v>BRAZIL</c:v>
                </c:pt>
                <c:pt idx="19">
                  <c:v>SLOVENIA</c:v>
                </c:pt>
                <c:pt idx="20">
                  <c:v>SWEDEN</c:v>
                </c:pt>
                <c:pt idx="21">
                  <c:v>UNITED STATES</c:v>
                </c:pt>
                <c:pt idx="22">
                  <c:v>CANADA</c:v>
                </c:pt>
                <c:pt idx="23">
                  <c:v>IRELAND</c:v>
                </c:pt>
                <c:pt idx="24">
                  <c:v>SOUTH KOREA</c:v>
                </c:pt>
                <c:pt idx="25">
                  <c:v>IVORY COAST</c:v>
                </c:pt>
                <c:pt idx="26">
                  <c:v>ITALY</c:v>
                </c:pt>
                <c:pt idx="27">
                  <c:v>BELGIUM</c:v>
                </c:pt>
                <c:pt idx="28">
                  <c:v>GERMANY</c:v>
                </c:pt>
                <c:pt idx="29">
                  <c:v>TURKEY</c:v>
                </c:pt>
                <c:pt idx="30">
                  <c:v>SPAIN</c:v>
                </c:pt>
                <c:pt idx="31">
                  <c:v>IRAN</c:v>
                </c:pt>
                <c:pt idx="32">
                  <c:v>HONG KONG</c:v>
                </c:pt>
                <c:pt idx="33">
                  <c:v>UNITED KINGDOM</c:v>
                </c:pt>
                <c:pt idx="34">
                  <c:v>CHILE</c:v>
                </c:pt>
                <c:pt idx="35">
                  <c:v>FRANCE</c:v>
                </c:pt>
                <c:pt idx="36">
                  <c:v>POLAND</c:v>
                </c:pt>
                <c:pt idx="37">
                  <c:v>SERBIA</c:v>
                </c:pt>
                <c:pt idx="38">
                  <c:v>JAPAN</c:v>
                </c:pt>
                <c:pt idx="39">
                  <c:v>GREECE</c:v>
                </c:pt>
                <c:pt idx="40">
                  <c:v>ECUADOR</c:v>
                </c:pt>
                <c:pt idx="41">
                  <c:v>NIGERIA</c:v>
                </c:pt>
                <c:pt idx="42">
                  <c:v>LAOS</c:v>
                </c:pt>
                <c:pt idx="43">
                  <c:v>PERU</c:v>
                </c:pt>
                <c:pt idx="44">
                  <c:v>ARGENTINA</c:v>
                </c:pt>
              </c:strCache>
            </c:strRef>
          </c:cat>
          <c:val>
            <c:numRef>
              <c:f>Hoja1!$B$2:$B$48</c:f>
              <c:numCache>
                <c:formatCode>0%</c:formatCode>
                <c:ptCount val="47"/>
                <c:pt idx="0">
                  <c:v>0.66</c:v>
                </c:pt>
                <c:pt idx="1">
                  <c:v>0.73</c:v>
                </c:pt>
                <c:pt idx="2">
                  <c:v>0.66</c:v>
                </c:pt>
                <c:pt idx="3">
                  <c:v>0.65</c:v>
                </c:pt>
                <c:pt idx="4">
                  <c:v>0.61</c:v>
                </c:pt>
                <c:pt idx="5">
                  <c:v>0.59</c:v>
                </c:pt>
                <c:pt idx="6">
                  <c:v>0.97</c:v>
                </c:pt>
                <c:pt idx="7">
                  <c:v>0.91</c:v>
                </c:pt>
                <c:pt idx="8">
                  <c:v>0.89</c:v>
                </c:pt>
                <c:pt idx="9">
                  <c:v>0.88</c:v>
                </c:pt>
                <c:pt idx="10">
                  <c:v>0.86</c:v>
                </c:pt>
                <c:pt idx="11">
                  <c:v>0.78</c:v>
                </c:pt>
                <c:pt idx="12">
                  <c:v>0.74</c:v>
                </c:pt>
                <c:pt idx="13">
                  <c:v>0.74</c:v>
                </c:pt>
                <c:pt idx="14">
                  <c:v>0.72</c:v>
                </c:pt>
                <c:pt idx="15">
                  <c:v>0.71</c:v>
                </c:pt>
                <c:pt idx="16">
                  <c:v>0.71</c:v>
                </c:pt>
                <c:pt idx="17">
                  <c:v>0.69</c:v>
                </c:pt>
                <c:pt idx="18">
                  <c:v>0.69</c:v>
                </c:pt>
                <c:pt idx="19">
                  <c:v>0.69</c:v>
                </c:pt>
                <c:pt idx="20">
                  <c:v>0.69</c:v>
                </c:pt>
                <c:pt idx="21">
                  <c:v>0.68</c:v>
                </c:pt>
                <c:pt idx="22">
                  <c:v>0.68</c:v>
                </c:pt>
                <c:pt idx="23">
                  <c:v>0.68</c:v>
                </c:pt>
                <c:pt idx="24">
                  <c:v>0.67</c:v>
                </c:pt>
                <c:pt idx="25">
                  <c:v>0.66</c:v>
                </c:pt>
                <c:pt idx="26">
                  <c:v>0.66</c:v>
                </c:pt>
                <c:pt idx="27">
                  <c:v>0.65</c:v>
                </c:pt>
                <c:pt idx="28">
                  <c:v>0.65</c:v>
                </c:pt>
                <c:pt idx="29">
                  <c:v>0.64</c:v>
                </c:pt>
                <c:pt idx="30">
                  <c:v>0.64</c:v>
                </c:pt>
                <c:pt idx="31">
                  <c:v>0.63</c:v>
                </c:pt>
                <c:pt idx="32">
                  <c:v>0.63</c:v>
                </c:pt>
                <c:pt idx="33">
                  <c:v>0.63</c:v>
                </c:pt>
                <c:pt idx="34">
                  <c:v>0.63</c:v>
                </c:pt>
                <c:pt idx="35">
                  <c:v>0.6</c:v>
                </c:pt>
                <c:pt idx="36">
                  <c:v>0.6</c:v>
                </c:pt>
                <c:pt idx="37">
                  <c:v>0.59</c:v>
                </c:pt>
                <c:pt idx="38">
                  <c:v>0.57999999999999996</c:v>
                </c:pt>
                <c:pt idx="39">
                  <c:v>0.56999999999999995</c:v>
                </c:pt>
                <c:pt idx="40">
                  <c:v>0.51</c:v>
                </c:pt>
                <c:pt idx="41">
                  <c:v>0.5</c:v>
                </c:pt>
                <c:pt idx="42">
                  <c:v>0.49</c:v>
                </c:pt>
                <c:pt idx="43">
                  <c:v>0.4</c:v>
                </c:pt>
                <c:pt idx="44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E4-4002-8348-782A4EBFC91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E38568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064845841501455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E4-4002-8348-782A4EBFC91C}"/>
                </c:ext>
              </c:extLst>
            </c:dLbl>
            <c:dLbl>
              <c:idx val="18"/>
              <c:layout>
                <c:manualLayout>
                  <c:x val="0"/>
                  <c:y val="-4.9113634254246204E-2"/>
                </c:manualLayout>
              </c:layout>
              <c:tx>
                <c:rich>
                  <a:bodyPr/>
                  <a:lstStyle/>
                  <a:p>
                    <a:fld id="{8A2333B2-3F1A-46AB-8B80-8E55B81492E4}" type="VALUE">
                      <a:rPr lang="en-US" b="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8E4-4002-8348-782A4EBFC91C}"/>
                </c:ext>
              </c:extLst>
            </c:dLbl>
            <c:dLbl>
              <c:idx val="24"/>
              <c:layout>
                <c:manualLayout>
                  <c:x val="0"/>
                  <c:y val="-3.06960214089041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E4-4002-8348-782A4EBFC91C}"/>
                </c:ext>
              </c:extLst>
            </c:dLbl>
            <c:dLbl>
              <c:idx val="34"/>
              <c:layout>
                <c:manualLayout>
                  <c:x val="2.1297143473895815E-3"/>
                  <c:y val="6.13920428178077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E4-4002-8348-782A4EBFC9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Hoja1!$A$2:$A$48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EUROPE</c:v>
                </c:pt>
                <c:pt idx="3">
                  <c:v>MENA</c:v>
                </c:pt>
                <c:pt idx="4">
                  <c:v>AMERICAS</c:v>
                </c:pt>
                <c:pt idx="5">
                  <c:v>AFRICA</c:v>
                </c:pt>
                <c:pt idx="6">
                  <c:v>PARAGUAY</c:v>
                </c:pt>
                <c:pt idx="7">
                  <c:v>INDONESIA</c:v>
                </c:pt>
                <c:pt idx="8">
                  <c:v>VIETNAM</c:v>
                </c:pt>
                <c:pt idx="9">
                  <c:v>MEXICO</c:v>
                </c:pt>
                <c:pt idx="10">
                  <c:v>PAKISTAN</c:v>
                </c:pt>
                <c:pt idx="11">
                  <c:v>INDIA</c:v>
                </c:pt>
                <c:pt idx="12">
                  <c:v>MALAYSIA</c:v>
                </c:pt>
                <c:pt idx="13">
                  <c:v>FINLAND</c:v>
                </c:pt>
                <c:pt idx="14">
                  <c:v>NETHERLANDS</c:v>
                </c:pt>
                <c:pt idx="15">
                  <c:v>PHILIPPINES</c:v>
                </c:pt>
                <c:pt idx="16">
                  <c:v>PALESTINE</c:v>
                </c:pt>
                <c:pt idx="17">
                  <c:v>CROATIA</c:v>
                </c:pt>
                <c:pt idx="18">
                  <c:v>BRAZIL</c:v>
                </c:pt>
                <c:pt idx="19">
                  <c:v>SLOVENIA</c:v>
                </c:pt>
                <c:pt idx="20">
                  <c:v>SWEDEN</c:v>
                </c:pt>
                <c:pt idx="21">
                  <c:v>UNITED STATES</c:v>
                </c:pt>
                <c:pt idx="22">
                  <c:v>CANADA</c:v>
                </c:pt>
                <c:pt idx="23">
                  <c:v>IRELAND</c:v>
                </c:pt>
                <c:pt idx="24">
                  <c:v>SOUTH KOREA</c:v>
                </c:pt>
                <c:pt idx="25">
                  <c:v>IVORY COAST</c:v>
                </c:pt>
                <c:pt idx="26">
                  <c:v>ITALY</c:v>
                </c:pt>
                <c:pt idx="27">
                  <c:v>BELGIUM</c:v>
                </c:pt>
                <c:pt idx="28">
                  <c:v>GERMANY</c:v>
                </c:pt>
                <c:pt idx="29">
                  <c:v>TURKEY</c:v>
                </c:pt>
                <c:pt idx="30">
                  <c:v>SPAIN</c:v>
                </c:pt>
                <c:pt idx="31">
                  <c:v>IRAN</c:v>
                </c:pt>
                <c:pt idx="32">
                  <c:v>HONG KONG</c:v>
                </c:pt>
                <c:pt idx="33">
                  <c:v>UNITED KINGDOM</c:v>
                </c:pt>
                <c:pt idx="34">
                  <c:v>CHILE</c:v>
                </c:pt>
                <c:pt idx="35">
                  <c:v>FRANCE</c:v>
                </c:pt>
                <c:pt idx="36">
                  <c:v>POLAND</c:v>
                </c:pt>
                <c:pt idx="37">
                  <c:v>SERBIA</c:v>
                </c:pt>
                <c:pt idx="38">
                  <c:v>JAPAN</c:v>
                </c:pt>
                <c:pt idx="39">
                  <c:v>GREECE</c:v>
                </c:pt>
                <c:pt idx="40">
                  <c:v>ECUADOR</c:v>
                </c:pt>
                <c:pt idx="41">
                  <c:v>NIGERIA</c:v>
                </c:pt>
                <c:pt idx="42">
                  <c:v>LAOS</c:v>
                </c:pt>
                <c:pt idx="43">
                  <c:v>PERU</c:v>
                </c:pt>
                <c:pt idx="44">
                  <c:v>ARGENTINA</c:v>
                </c:pt>
              </c:strCache>
            </c:strRef>
          </c:cat>
          <c:val>
            <c:numRef>
              <c:f>Hoja1!$C$2:$C$48</c:f>
              <c:numCache>
                <c:formatCode>0%</c:formatCode>
                <c:ptCount val="47"/>
                <c:pt idx="0">
                  <c:v>0.32</c:v>
                </c:pt>
                <c:pt idx="1">
                  <c:v>0.25</c:v>
                </c:pt>
                <c:pt idx="2">
                  <c:v>0.32</c:v>
                </c:pt>
                <c:pt idx="3">
                  <c:v>0.34</c:v>
                </c:pt>
                <c:pt idx="4">
                  <c:v>0.36</c:v>
                </c:pt>
                <c:pt idx="5">
                  <c:v>0.41</c:v>
                </c:pt>
                <c:pt idx="6">
                  <c:v>0.03</c:v>
                </c:pt>
                <c:pt idx="7">
                  <c:v>7.0000000000000007E-2</c:v>
                </c:pt>
                <c:pt idx="8">
                  <c:v>0.11</c:v>
                </c:pt>
                <c:pt idx="9">
                  <c:v>0.11</c:v>
                </c:pt>
                <c:pt idx="10">
                  <c:v>0.14000000000000001</c:v>
                </c:pt>
                <c:pt idx="11">
                  <c:v>0.22</c:v>
                </c:pt>
                <c:pt idx="12">
                  <c:v>0.25</c:v>
                </c:pt>
                <c:pt idx="13">
                  <c:v>0.24</c:v>
                </c:pt>
                <c:pt idx="14">
                  <c:v>0.25</c:v>
                </c:pt>
                <c:pt idx="15">
                  <c:v>0.28000000000000003</c:v>
                </c:pt>
                <c:pt idx="16">
                  <c:v>0.28000000000000003</c:v>
                </c:pt>
                <c:pt idx="17">
                  <c:v>0.28999999999999998</c:v>
                </c:pt>
                <c:pt idx="18">
                  <c:v>0.28000000000000003</c:v>
                </c:pt>
                <c:pt idx="19">
                  <c:v>0.28999999999999998</c:v>
                </c:pt>
                <c:pt idx="20">
                  <c:v>0.28999999999999998</c:v>
                </c:pt>
                <c:pt idx="21">
                  <c:v>0.3</c:v>
                </c:pt>
                <c:pt idx="22">
                  <c:v>0.31</c:v>
                </c:pt>
                <c:pt idx="23">
                  <c:v>0.31</c:v>
                </c:pt>
                <c:pt idx="24">
                  <c:v>0.32</c:v>
                </c:pt>
                <c:pt idx="25">
                  <c:v>0.33</c:v>
                </c:pt>
                <c:pt idx="26">
                  <c:v>0.32</c:v>
                </c:pt>
                <c:pt idx="27">
                  <c:v>0.32</c:v>
                </c:pt>
                <c:pt idx="28">
                  <c:v>0.34</c:v>
                </c:pt>
                <c:pt idx="29">
                  <c:v>0.35</c:v>
                </c:pt>
                <c:pt idx="30">
                  <c:v>0.34</c:v>
                </c:pt>
                <c:pt idx="31">
                  <c:v>0.37</c:v>
                </c:pt>
                <c:pt idx="32">
                  <c:v>0.35</c:v>
                </c:pt>
                <c:pt idx="33">
                  <c:v>0.35</c:v>
                </c:pt>
                <c:pt idx="34">
                  <c:v>0.35</c:v>
                </c:pt>
                <c:pt idx="35">
                  <c:v>0.36</c:v>
                </c:pt>
                <c:pt idx="36">
                  <c:v>0.37</c:v>
                </c:pt>
                <c:pt idx="37">
                  <c:v>0.4</c:v>
                </c:pt>
                <c:pt idx="38">
                  <c:v>0.38</c:v>
                </c:pt>
                <c:pt idx="39">
                  <c:v>0.43</c:v>
                </c:pt>
                <c:pt idx="40">
                  <c:v>0.46</c:v>
                </c:pt>
                <c:pt idx="41">
                  <c:v>0.51</c:v>
                </c:pt>
                <c:pt idx="42">
                  <c:v>0.5</c:v>
                </c:pt>
                <c:pt idx="43">
                  <c:v>0.59</c:v>
                </c:pt>
                <c:pt idx="44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E4-4002-8348-782A4EBFC9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33226880"/>
        <c:axId val="133228416"/>
      </c:barChart>
      <c:catAx>
        <c:axId val="1332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228416"/>
        <c:crosses val="autoZero"/>
        <c:auto val="1"/>
        <c:lblAlgn val="ctr"/>
        <c:lblOffset val="100"/>
        <c:noMultiLvlLbl val="0"/>
      </c:catAx>
      <c:valAx>
        <c:axId val="1332284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322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4.7745207084765734E-2"/>
          <c:w val="0.95769230769230773"/>
          <c:h val="0.79014773086741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FE4A6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1.7000000000000001E-2</c:v>
                </c:pt>
                <c:pt idx="1">
                  <c:v>2.4E-2</c:v>
                </c:pt>
                <c:pt idx="2">
                  <c:v>3.3000000000000002E-2</c:v>
                </c:pt>
                <c:pt idx="3">
                  <c:v>5.0999999999999997E-2</c:v>
                </c:pt>
                <c:pt idx="4">
                  <c:v>6.4000000000000001E-2</c:v>
                </c:pt>
                <c:pt idx="5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D8-479F-893A-EE30EE669AB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EB0B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0.16700000000000001</c:v>
                </c:pt>
                <c:pt idx="1">
                  <c:v>0.16800000000000001</c:v>
                </c:pt>
                <c:pt idx="2">
                  <c:v>0.193</c:v>
                </c:pt>
                <c:pt idx="3">
                  <c:v>0.223</c:v>
                </c:pt>
                <c:pt idx="4">
                  <c:v>0.26300000000000001</c:v>
                </c:pt>
                <c:pt idx="5">
                  <c:v>0.28299999999999997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D8-479F-893A-EE30EE669AB4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Columna12</c:v>
                </c:pt>
              </c:strCache>
            </c:strRef>
          </c:tx>
          <c:spPr>
            <a:solidFill>
              <a:srgbClr val="9CC9E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0.56599999999999995</c:v>
                </c:pt>
                <c:pt idx="1">
                  <c:v>0.57099999999999995</c:v>
                </c:pt>
                <c:pt idx="2">
                  <c:v>0.57799999999999996</c:v>
                </c:pt>
                <c:pt idx="3">
                  <c:v>0.58599999999999997</c:v>
                </c:pt>
                <c:pt idx="4">
                  <c:v>0.55400000000000005</c:v>
                </c:pt>
                <c:pt idx="5">
                  <c:v>0.56299999999999994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D8-479F-893A-EE30EE669AB4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+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0.24</c:v>
                </c:pt>
                <c:pt idx="1">
                  <c:v>0.23200000000000001</c:v>
                </c:pt>
                <c:pt idx="2">
                  <c:v>0.188</c:v>
                </c:pt>
                <c:pt idx="3">
                  <c:v>0.13200000000000001</c:v>
                </c:pt>
                <c:pt idx="4">
                  <c:v>0.109</c:v>
                </c:pt>
                <c:pt idx="5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D8-479F-893A-EE30EE669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>
                <a:latin typeface="Calibri Light" panose="020F0302020204030204" pitchFamily="34" charset="0"/>
              </a:defRPr>
            </a:pPr>
            <a:endParaRPr lang="en-US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3136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E476BF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1-4561-8072-8C7826F7CCC5}"/>
            </c:ext>
          </c:extLst>
        </c:ser>
        <c:ser>
          <c:idx val="1"/>
          <c:order val="1"/>
          <c:spPr>
            <a:solidFill>
              <a:srgbClr val="FFB1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B1-4561-8072-8C7826F7CCC5}"/>
              </c:ext>
            </c:extLst>
          </c:dPt>
          <c:val>
            <c:numRef>
              <c:f>Sheet1!$C$2</c:f>
              <c:numCache>
                <c:formatCode>0%</c:formatCode>
                <c:ptCount val="1"/>
                <c:pt idx="0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B1-4561-8072-8C7826F7CCC5}"/>
            </c:ext>
          </c:extLst>
        </c:ser>
        <c:ser>
          <c:idx val="2"/>
          <c:order val="2"/>
          <c:spPr>
            <a:solidFill>
              <a:srgbClr val="AEA8F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EA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DB1-4561-8072-8C7826F7CCC5}"/>
              </c:ext>
            </c:extLst>
          </c:dPt>
          <c:val>
            <c:numRef>
              <c:f>Sheet1!$D$2</c:f>
              <c:numCache>
                <c:formatCode>0%</c:formatCode>
                <c:ptCount val="1"/>
                <c:pt idx="0">
                  <c:v>0.45600000000000002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B1-4561-8072-8C7826F7CCC5}"/>
            </c:ext>
          </c:extLst>
        </c:ser>
        <c:ser>
          <c:idx val="3"/>
          <c:order val="3"/>
          <c:spPr>
            <a:solidFill>
              <a:srgbClr val="493BC4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B1-4561-8072-8C7826F7C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E476BF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E-4F2D-BF9F-A8487C3107A5}"/>
            </c:ext>
          </c:extLst>
        </c:ser>
        <c:ser>
          <c:idx val="1"/>
          <c:order val="1"/>
          <c:spPr>
            <a:solidFill>
              <a:srgbClr val="FFB1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CE-4F2D-BF9F-A8487C3107A5}"/>
              </c:ext>
            </c:extLst>
          </c:dPt>
          <c:val>
            <c:numRef>
              <c:f>Sheet1!$C$2</c:f>
              <c:numCache>
                <c:formatCode>0%</c:formatCode>
                <c:ptCount val="1"/>
                <c:pt idx="0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CE-4F2D-BF9F-A8487C3107A5}"/>
            </c:ext>
          </c:extLst>
        </c:ser>
        <c:ser>
          <c:idx val="2"/>
          <c:order val="2"/>
          <c:spPr>
            <a:solidFill>
              <a:srgbClr val="AEA8F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EA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CE-4F2D-BF9F-A8487C3107A5}"/>
              </c:ext>
            </c:extLst>
          </c:dPt>
          <c:val>
            <c:numRef>
              <c:f>Sheet1!$D$2</c:f>
              <c:numCache>
                <c:formatCode>0%</c:formatCode>
                <c:ptCount val="1"/>
                <c:pt idx="0">
                  <c:v>0.45500000000000002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CE-4F2D-BF9F-A8487C3107A5}"/>
            </c:ext>
          </c:extLst>
        </c:ser>
        <c:ser>
          <c:idx val="3"/>
          <c:order val="3"/>
          <c:spPr>
            <a:solidFill>
              <a:srgbClr val="493BC4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0%</c:formatCode>
                <c:ptCount val="1"/>
                <c:pt idx="0">
                  <c:v>0.246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CE-4F2D-BF9F-A8487C3107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4.7745207084765734E-2"/>
          <c:w val="0.95769230769230773"/>
          <c:h val="0.79014773086741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Living Comfortably</c:v>
                </c:pt>
              </c:strCache>
            </c:strRef>
          </c:tx>
          <c:spPr>
            <a:solidFill>
              <a:srgbClr val="E476B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530398655960751E-3"/>
                  <c:y val="-1.01762188091685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71948769805492E-2"/>
                      <c:h val="7.601886600273194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E72-4BEB-9AD1-698D51E8CB19}"/>
                </c:ext>
              </c:extLst>
            </c:dLbl>
            <c:dLbl>
              <c:idx val="1"/>
              <c:layout>
                <c:manualLayout>
                  <c:x val="0"/>
                  <c:y val="-1.50732000379438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72-4BEB-9AD1-698D51E8CB19}"/>
                </c:ext>
              </c:extLst>
            </c:dLbl>
            <c:dLbl>
              <c:idx val="2"/>
              <c:layout>
                <c:manualLayout>
                  <c:x val="-2.8861486958704362E-3"/>
                  <c:y val="-7.59402654095532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71948769805492E-2"/>
                      <c:h val="0.146898927543740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E72-4BEB-9AD1-698D51E8CB19}"/>
                </c:ext>
              </c:extLst>
            </c:dLbl>
            <c:dLbl>
              <c:idx val="3"/>
              <c:layout>
                <c:manualLayout>
                  <c:x val="3.1530398655960894E-3"/>
                  <c:y val="-2.95333589754214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71948769805492E-2"/>
                      <c:h val="0.14099225574865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3A2-4CF6-9F3E-7DF2203BEBE0}"/>
                </c:ext>
              </c:extLst>
            </c:dLbl>
            <c:dLbl>
              <c:idx val="4"/>
              <c:layout>
                <c:manualLayout>
                  <c:x val="9.4591195967882683E-3"/>
                  <c:y val="-6.15572870423909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571948769805492E-2"/>
                      <c:h val="0.129178912158488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E72-4BEB-9AD1-698D51E8C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5.8999999999999997E-2</c:v>
                </c:pt>
                <c:pt idx="1">
                  <c:v>5.7000000000000002E-2</c:v>
                </c:pt>
                <c:pt idx="2">
                  <c:v>6.6000000000000003E-2</c:v>
                </c:pt>
                <c:pt idx="3">
                  <c:v>6.8000000000000005E-2</c:v>
                </c:pt>
                <c:pt idx="4">
                  <c:v>6.9000000000000006E-2</c:v>
                </c:pt>
                <c:pt idx="5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72-4BEB-9AD1-698D51E8CB1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B1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861629168516916E-3"/>
                  <c:y val="-1.39481961797318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72-4BEB-9AD1-698D51E8CB19}"/>
                </c:ext>
              </c:extLst>
            </c:dLbl>
            <c:dLbl>
              <c:idx val="1"/>
              <c:layout>
                <c:manualLayout>
                  <c:x val="0"/>
                  <c:y val="-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72-4BEB-9AD1-698D51E8CB19}"/>
                </c:ext>
              </c:extLst>
            </c:dLbl>
            <c:dLbl>
              <c:idx val="2"/>
              <c:layout>
                <c:manualLayout>
                  <c:x val="-2.8861629168517445E-3"/>
                  <c:y val="-3.48704904493296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72-4BEB-9AD1-698D51E8CB19}"/>
                </c:ext>
              </c:extLst>
            </c:dLbl>
            <c:dLbl>
              <c:idx val="3"/>
              <c:layout>
                <c:manualLayout>
                  <c:x val="-1.1561012620048002E-16"/>
                  <c:y val="1.63712478099967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72-4BEB-9AD1-698D51E8CB19}"/>
                </c:ext>
              </c:extLst>
            </c:dLbl>
            <c:dLbl>
              <c:idx val="4"/>
              <c:layout>
                <c:manualLayout>
                  <c:x val="1.8434111025236988E-3"/>
                  <c:y val="1.0176218809168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503273078824264E-2"/>
                      <c:h val="0.11145889677323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E72-4BEB-9AD1-698D51E8C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0.23400000000000001</c:v>
                </c:pt>
                <c:pt idx="1">
                  <c:v>0.24399999999999999</c:v>
                </c:pt>
                <c:pt idx="2">
                  <c:v>0.25</c:v>
                </c:pt>
                <c:pt idx="3">
                  <c:v>0.26100000000000001</c:v>
                </c:pt>
                <c:pt idx="4">
                  <c:v>0.26500000000000001</c:v>
                </c:pt>
                <c:pt idx="5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72-4BEB-9AD1-698D51E8CB1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Neither comfortable nor struggling</c:v>
                </c:pt>
              </c:strCache>
            </c:strRef>
          </c:tx>
          <c:spPr>
            <a:solidFill>
              <a:srgbClr val="AEA8F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E72-4BEB-9AD1-698D51E8CB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E72-4BEB-9AD1-698D51E8CB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E72-4BEB-9AD1-698D51E8CB1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E72-4BEB-9AD1-698D51E8CB1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E72-4BEB-9AD1-698D51E8CB19}"/>
              </c:ext>
            </c:extLst>
          </c:dPt>
          <c:dLbls>
            <c:dLbl>
              <c:idx val="0"/>
              <c:layout>
                <c:manualLayout>
                  <c:x val="-7.2256328875300011E-18"/>
                  <c:y val="-1.18133435901681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72-4BEB-9AD1-698D51E8CB19}"/>
                </c:ext>
              </c:extLst>
            </c:dLbl>
            <c:dLbl>
              <c:idx val="1"/>
              <c:layout>
                <c:manualLayout>
                  <c:x val="0"/>
                  <c:y val="-5.90667179508406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72-4BEB-9AD1-698D51E8CB19}"/>
                </c:ext>
              </c:extLst>
            </c:dLbl>
            <c:dLbl>
              <c:idx val="2"/>
              <c:layout>
                <c:manualLayout>
                  <c:x val="0"/>
                  <c:y val="1.77200153852522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72-4BEB-9AD1-698D51E8CB19}"/>
                </c:ext>
              </c:extLst>
            </c:dLbl>
            <c:dLbl>
              <c:idx val="3"/>
              <c:layout>
                <c:manualLayout>
                  <c:x val="-1.1561012620048002E-16"/>
                  <c:y val="2.9533358975420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72-4BEB-9AD1-698D51E8CB19}"/>
                </c:ext>
              </c:extLst>
            </c:dLbl>
            <c:dLbl>
              <c:idx val="4"/>
              <c:layout>
                <c:manualLayout>
                  <c:x val="0"/>
                  <c:y val="3.97095777845887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72-4BEB-9AD1-698D51E8CB19}"/>
                </c:ext>
              </c:extLst>
            </c:dLbl>
            <c:dLbl>
              <c:idx val="5"/>
              <c:layout>
                <c:manualLayout>
                  <c:x val="3.1530398655960946E-3"/>
                  <c:y val="5.90667179508406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26847240680472"/>
                      <c:h val="0.11145889677323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13A2-4CF6-9F3E-7DF2203BEB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0.42799999999999999</c:v>
                </c:pt>
                <c:pt idx="1">
                  <c:v>0.42399999999999999</c:v>
                </c:pt>
                <c:pt idx="2">
                  <c:v>0.45400000000000001</c:v>
                </c:pt>
                <c:pt idx="3">
                  <c:v>0.46800000000000003</c:v>
                </c:pt>
                <c:pt idx="4">
                  <c:v>0.47699999999999998</c:v>
                </c:pt>
                <c:pt idx="5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72-4BEB-9AD1-698D51E8CB1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Struggling financially to make ends meet</c:v>
                </c:pt>
              </c:strCache>
            </c:strRef>
          </c:tx>
          <c:spPr>
            <a:solidFill>
              <a:srgbClr val="493B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0.26400000000000001</c:v>
                </c:pt>
                <c:pt idx="1">
                  <c:v>0.26400000000000001</c:v>
                </c:pt>
                <c:pt idx="2">
                  <c:v>0.222</c:v>
                </c:pt>
                <c:pt idx="3">
                  <c:v>0.19400000000000001</c:v>
                </c:pt>
                <c:pt idx="4">
                  <c:v>0.183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E72-4BEB-9AD1-698D51E8CB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313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rgbClr val="493B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E2-4738-B85A-29E98279DC2B}"/>
              </c:ext>
            </c:extLst>
          </c:dPt>
          <c:dPt>
            <c:idx val="1"/>
            <c:bubble3D val="0"/>
            <c:spPr>
              <a:solidFill>
                <a:srgbClr val="AEA8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E2-4738-B85A-29E98279DC2B}"/>
              </c:ext>
            </c:extLst>
          </c:dPt>
          <c:dPt>
            <c:idx val="2"/>
            <c:bubble3D val="0"/>
            <c:spPr>
              <a:solidFill>
                <a:srgbClr val="FFB1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E2-4738-B85A-29E98279DC2B}"/>
              </c:ext>
            </c:extLst>
          </c:dPt>
          <c:dPt>
            <c:idx val="3"/>
            <c:bubble3D val="0"/>
            <c:spPr>
              <a:solidFill>
                <a:srgbClr val="E476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4E2-4738-B85A-29E98279DC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Hoja1!$A$2:$A$5</c:f>
              <c:numCache>
                <c:formatCode>General</c:formatCode>
                <c:ptCount val="4"/>
              </c:numCache>
            </c:numRef>
          </c:cat>
          <c:val>
            <c:numRef>
              <c:f>Hoja1!$B$2:$B$5</c:f>
              <c:numCache>
                <c:formatCode>0%</c:formatCode>
                <c:ptCount val="4"/>
                <c:pt idx="0">
                  <c:v>0.223</c:v>
                </c:pt>
                <c:pt idx="1">
                  <c:v>0.45600000000000002</c:v>
                </c:pt>
                <c:pt idx="2">
                  <c:v>0.249</c:v>
                </c:pt>
                <c:pt idx="3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E2-4738-B85A-29E98279DC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493B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0.39900000000000002</c:v>
                </c:pt>
                <c:pt idx="1">
                  <c:v>0.247</c:v>
                </c:pt>
                <c:pt idx="2">
                  <c:v>0.222</c:v>
                </c:pt>
                <c:pt idx="3">
                  <c:v>0.2</c:v>
                </c:pt>
                <c:pt idx="4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3-4DA3-B443-9F3F6D3B72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AEA8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0.35199999999999998</c:v>
                </c:pt>
                <c:pt idx="1">
                  <c:v>0.40899999999999997</c:v>
                </c:pt>
                <c:pt idx="2">
                  <c:v>0.46100000000000002</c:v>
                </c:pt>
                <c:pt idx="3">
                  <c:v>0.47699999999999998</c:v>
                </c:pt>
                <c:pt idx="4">
                  <c:v>0.433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23-4DA3-B443-9F3F6D3B72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FB1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0.17199999999999999</c:v>
                </c:pt>
                <c:pt idx="1">
                  <c:v>0.254</c:v>
                </c:pt>
                <c:pt idx="2">
                  <c:v>0.248</c:v>
                </c:pt>
                <c:pt idx="3">
                  <c:v>0.252</c:v>
                </c:pt>
                <c:pt idx="4">
                  <c:v>0.25700000000000001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23-4DA3-B443-9F3F6D3B72F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E476B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476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23-4DA3-B443-9F3F6D3B72FC}"/>
              </c:ext>
            </c:extLst>
          </c:dPt>
          <c:dPt>
            <c:idx val="1"/>
            <c:invertIfNegative val="0"/>
            <c:bubble3D val="0"/>
            <c:spPr>
              <a:solidFill>
                <a:srgbClr val="E476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23-4DA3-B443-9F3F6D3B72FC}"/>
              </c:ext>
            </c:extLst>
          </c:dPt>
          <c:dPt>
            <c:idx val="2"/>
            <c:invertIfNegative val="0"/>
            <c:bubble3D val="0"/>
            <c:spPr>
              <a:solidFill>
                <a:srgbClr val="E476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E23-4DA3-B443-9F3F6D3B72FC}"/>
              </c:ext>
            </c:extLst>
          </c:dPt>
          <c:dPt>
            <c:idx val="3"/>
            <c:invertIfNegative val="0"/>
            <c:bubble3D val="0"/>
            <c:spPr>
              <a:solidFill>
                <a:srgbClr val="E476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E23-4DA3-B443-9F3F6D3B72FC}"/>
              </c:ext>
            </c:extLst>
          </c:dPt>
          <c:dPt>
            <c:idx val="4"/>
            <c:invertIfNegative val="0"/>
            <c:bubble3D val="0"/>
            <c:spPr>
              <a:solidFill>
                <a:srgbClr val="E476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E23-4DA3-B443-9F3F6D3B72FC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04580114637011"/>
                      <c:h val="8.4238432822638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EE23-4DA3-B443-9F3F6D3B72FC}"/>
                </c:ext>
              </c:extLst>
            </c:dLbl>
            <c:dLbl>
              <c:idx val="1"/>
              <c:layout>
                <c:manualLayout>
                  <c:x val="-5.2152530684441006E-3"/>
                  <c:y val="-7.4775957699871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092130388444647E-2"/>
                      <c:h val="8.4238432822638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E23-4DA3-B443-9F3F6D3B72F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092130388444647E-2"/>
                      <c:h val="8.4238432822638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EE23-4DA3-B443-9F3F6D3B7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Hoja1!$E$2:$E$6</c:f>
              <c:numCache>
                <c:formatCode>0%</c:formatCode>
                <c:ptCount val="5"/>
                <c:pt idx="0">
                  <c:v>6.6000000000000003E-2</c:v>
                </c:pt>
                <c:pt idx="1">
                  <c:v>7.3999999999999996E-2</c:v>
                </c:pt>
                <c:pt idx="2">
                  <c:v>6.0999999999999999E-2</c:v>
                </c:pt>
                <c:pt idx="3">
                  <c:v>6.0999999999999999E-2</c:v>
                </c:pt>
                <c:pt idx="4">
                  <c:v>4.5999999999999999E-2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E23-4DA3-B443-9F3F6D3B72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493BC4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0222946037377419E-2"/>
                  <c:y val="2.894717951609756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7F-4AB8-B482-084FDF349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0.23200000000000001</c:v>
                </c:pt>
                <c:pt idx="1">
                  <c:v>0.23899999999999999</c:v>
                </c:pt>
                <c:pt idx="2">
                  <c:v>0.23699999999999999</c:v>
                </c:pt>
                <c:pt idx="3">
                  <c:v>0.23200000000000001</c:v>
                </c:pt>
                <c:pt idx="4">
                  <c:v>0.222</c:v>
                </c:pt>
                <c:pt idx="5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F-4AB8-B482-084FDF349DF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AEA8F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0.46300000000000002</c:v>
                </c:pt>
                <c:pt idx="1">
                  <c:v>0.441</c:v>
                </c:pt>
                <c:pt idx="2">
                  <c:v>0.376</c:v>
                </c:pt>
                <c:pt idx="3">
                  <c:v>0.45600000000000002</c:v>
                </c:pt>
                <c:pt idx="4">
                  <c:v>0.44600000000000001</c:v>
                </c:pt>
                <c:pt idx="5">
                  <c:v>0.501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7F-4AB8-B482-084FDF349DF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FB1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B1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57F-4AB8-B482-084FDF349DFD}"/>
              </c:ext>
            </c:extLst>
          </c:dPt>
          <c:dPt>
            <c:idx val="1"/>
            <c:invertIfNegative val="0"/>
            <c:bubble3D val="0"/>
            <c:spPr>
              <a:solidFill>
                <a:srgbClr val="FFB1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57F-4AB8-B482-084FDF349DFD}"/>
              </c:ext>
            </c:extLst>
          </c:dPt>
          <c:dPt>
            <c:idx val="2"/>
            <c:invertIfNegative val="0"/>
            <c:bubble3D val="0"/>
            <c:spPr>
              <a:solidFill>
                <a:srgbClr val="FFB1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57F-4AB8-B482-084FDF349DFD}"/>
              </c:ext>
            </c:extLst>
          </c:dPt>
          <c:dPt>
            <c:idx val="3"/>
            <c:invertIfNegative val="0"/>
            <c:bubble3D val="0"/>
            <c:spPr>
              <a:solidFill>
                <a:srgbClr val="FFB1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57F-4AB8-B482-084FDF349DFD}"/>
              </c:ext>
            </c:extLst>
          </c:dPt>
          <c:dPt>
            <c:idx val="4"/>
            <c:invertIfNegative val="0"/>
            <c:bubble3D val="0"/>
            <c:spPr>
              <a:solidFill>
                <a:srgbClr val="FFB1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57F-4AB8-B482-084FDF349DFD}"/>
              </c:ext>
            </c:extLst>
          </c:dPt>
          <c:dPt>
            <c:idx val="5"/>
            <c:invertIfNegative val="0"/>
            <c:bubble3D val="0"/>
            <c:spPr>
              <a:solidFill>
                <a:srgbClr val="FFB1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57F-4AB8-B482-084FDF349D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0.24399999999999999</c:v>
                </c:pt>
                <c:pt idx="1">
                  <c:v>0.252</c:v>
                </c:pt>
                <c:pt idx="2">
                  <c:v>0.27900000000000003</c:v>
                </c:pt>
                <c:pt idx="3">
                  <c:v>0.247</c:v>
                </c:pt>
                <c:pt idx="4">
                  <c:v>0.253</c:v>
                </c:pt>
                <c:pt idx="5">
                  <c:v>0.23100000000000001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57F-4AB8-B482-084FDF349DF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E476BF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7409820124591392E-3"/>
                  <c:y val="-3.6757128532424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57F-4AB8-B482-084FDF349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5.5E-2</c:v>
                </c:pt>
                <c:pt idx="1">
                  <c:v>5.8000000000000003E-2</c:v>
                </c:pt>
                <c:pt idx="2">
                  <c:v>8.5000000000000006E-2</c:v>
                </c:pt>
                <c:pt idx="3">
                  <c:v>5.5E-2</c:v>
                </c:pt>
                <c:pt idx="4">
                  <c:v>6.9000000000000006E-2</c:v>
                </c:pt>
                <c:pt idx="5">
                  <c:v>6.6000000000000003E-2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57F-4AB8-B482-084FDF349DF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Columna12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Hoja1!$F$2:$F$7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C-8729-40EE-B7BE-49CD484E3C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83554318175E-2"/>
          <c:y val="0"/>
          <c:w val="0.96870867394662241"/>
          <c:h val="0.75238499013320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493BC4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5BF-4B57-AC98-3BFE606D89C0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BF-4B57-AC98-3BFE606D89C0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5BF-4B57-AC98-3BFE606D89C0}"/>
              </c:ext>
            </c:extLst>
          </c:dPt>
          <c:dLbls>
            <c:dLbl>
              <c:idx val="18"/>
              <c:layout>
                <c:manualLayout>
                  <c:x val="-5.4749118063554146E-17"/>
                  <c:y val="-1.5348010704452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BF-4B57-AC98-3BFE606D8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Hoja1!$A$2:$A$46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MENA</c:v>
                </c:pt>
                <c:pt idx="3">
                  <c:v>EUROPE</c:v>
                </c:pt>
                <c:pt idx="4">
                  <c:v>AMERICAS</c:v>
                </c:pt>
                <c:pt idx="5">
                  <c:v>AFRICA</c:v>
                </c:pt>
                <c:pt idx="6">
                  <c:v>INDONESIA</c:v>
                </c:pt>
                <c:pt idx="7">
                  <c:v>VIETNAM</c:v>
                </c:pt>
                <c:pt idx="8">
                  <c:v>PARAGUAY</c:v>
                </c:pt>
                <c:pt idx="9">
                  <c:v>PAKISTAN</c:v>
                </c:pt>
                <c:pt idx="10">
                  <c:v>INDIA</c:v>
                </c:pt>
                <c:pt idx="11">
                  <c:v>PHILIPPINES</c:v>
                </c:pt>
                <c:pt idx="12">
                  <c:v>IVORY COAST</c:v>
                </c:pt>
                <c:pt idx="13">
                  <c:v>MEXICO</c:v>
                </c:pt>
                <c:pt idx="14">
                  <c:v>CROATIA</c:v>
                </c:pt>
                <c:pt idx="15">
                  <c:v>IRAN</c:v>
                </c:pt>
                <c:pt idx="16">
                  <c:v>BRAZIL</c:v>
                </c:pt>
                <c:pt idx="17">
                  <c:v>SLOVENIA</c:v>
                </c:pt>
                <c:pt idx="18">
                  <c:v>SPAIN</c:v>
                </c:pt>
                <c:pt idx="19">
                  <c:v>MALAYSIA</c:v>
                </c:pt>
                <c:pt idx="20">
                  <c:v>NETHERLANDS</c:v>
                </c:pt>
                <c:pt idx="21">
                  <c:v>GREECE</c:v>
                </c:pt>
                <c:pt idx="22">
                  <c:v>SWEDEN</c:v>
                </c:pt>
                <c:pt idx="23">
                  <c:v>SERBIA</c:v>
                </c:pt>
                <c:pt idx="24">
                  <c:v>ECUADOR</c:v>
                </c:pt>
                <c:pt idx="25">
                  <c:v>FINLAND</c:v>
                </c:pt>
                <c:pt idx="26">
                  <c:v>ITALY</c:v>
                </c:pt>
                <c:pt idx="27">
                  <c:v>BELGIUM</c:v>
                </c:pt>
                <c:pt idx="28">
                  <c:v>GERMANY</c:v>
                </c:pt>
                <c:pt idx="29">
                  <c:v>TURKEY</c:v>
                </c:pt>
                <c:pt idx="30">
                  <c:v>FRANCE</c:v>
                </c:pt>
                <c:pt idx="31">
                  <c:v>UNITED STATES</c:v>
                </c:pt>
                <c:pt idx="32">
                  <c:v>CANADA</c:v>
                </c:pt>
                <c:pt idx="33">
                  <c:v>SOUTH KOREA</c:v>
                </c:pt>
                <c:pt idx="34">
                  <c:v>POLAND</c:v>
                </c:pt>
                <c:pt idx="35">
                  <c:v>LAOS</c:v>
                </c:pt>
                <c:pt idx="36">
                  <c:v>PALESTINE</c:v>
                </c:pt>
                <c:pt idx="37">
                  <c:v>HONG KONG</c:v>
                </c:pt>
                <c:pt idx="38">
                  <c:v>ARGENTINA</c:v>
                </c:pt>
                <c:pt idx="39">
                  <c:v>CHILE</c:v>
                </c:pt>
                <c:pt idx="40">
                  <c:v>IRELAND</c:v>
                </c:pt>
                <c:pt idx="41">
                  <c:v>UNITED KINGDOM</c:v>
                </c:pt>
                <c:pt idx="42">
                  <c:v>JAPAN</c:v>
                </c:pt>
                <c:pt idx="43">
                  <c:v>PERU</c:v>
                </c:pt>
                <c:pt idx="44">
                  <c:v>NIGERIA</c:v>
                </c:pt>
              </c:strCache>
            </c:strRef>
          </c:cat>
          <c:val>
            <c:numRef>
              <c:f>Hoja1!$B$2:$B$46</c:f>
              <c:numCache>
                <c:formatCode>0%</c:formatCode>
                <c:ptCount val="45"/>
                <c:pt idx="0">
                  <c:v>0.68</c:v>
                </c:pt>
                <c:pt idx="1">
                  <c:v>0.74</c:v>
                </c:pt>
                <c:pt idx="2">
                  <c:v>0.69</c:v>
                </c:pt>
                <c:pt idx="3">
                  <c:v>0.67</c:v>
                </c:pt>
                <c:pt idx="4">
                  <c:v>0.64</c:v>
                </c:pt>
                <c:pt idx="5">
                  <c:v>0.64</c:v>
                </c:pt>
                <c:pt idx="6">
                  <c:v>0.92</c:v>
                </c:pt>
                <c:pt idx="7">
                  <c:v>0.9</c:v>
                </c:pt>
                <c:pt idx="8">
                  <c:v>0.86</c:v>
                </c:pt>
                <c:pt idx="9">
                  <c:v>0.85</c:v>
                </c:pt>
                <c:pt idx="10">
                  <c:v>0.85</c:v>
                </c:pt>
                <c:pt idx="11">
                  <c:v>0.81</c:v>
                </c:pt>
                <c:pt idx="12">
                  <c:v>0.81</c:v>
                </c:pt>
                <c:pt idx="13">
                  <c:v>0.79</c:v>
                </c:pt>
                <c:pt idx="14">
                  <c:v>0.78</c:v>
                </c:pt>
                <c:pt idx="15">
                  <c:v>0.75</c:v>
                </c:pt>
                <c:pt idx="16">
                  <c:v>0.74</c:v>
                </c:pt>
                <c:pt idx="17">
                  <c:v>0.74</c:v>
                </c:pt>
                <c:pt idx="18">
                  <c:v>0.74</c:v>
                </c:pt>
                <c:pt idx="19">
                  <c:v>0.71</c:v>
                </c:pt>
                <c:pt idx="20">
                  <c:v>0.7</c:v>
                </c:pt>
                <c:pt idx="21">
                  <c:v>0.7</c:v>
                </c:pt>
                <c:pt idx="22">
                  <c:v>0.69</c:v>
                </c:pt>
                <c:pt idx="23">
                  <c:v>0.69</c:v>
                </c:pt>
                <c:pt idx="24">
                  <c:v>0.69</c:v>
                </c:pt>
                <c:pt idx="25">
                  <c:v>0.67</c:v>
                </c:pt>
                <c:pt idx="26">
                  <c:v>0.65</c:v>
                </c:pt>
                <c:pt idx="27">
                  <c:v>0.65</c:v>
                </c:pt>
                <c:pt idx="28">
                  <c:v>0.65</c:v>
                </c:pt>
                <c:pt idx="29">
                  <c:v>0.65</c:v>
                </c:pt>
                <c:pt idx="30">
                  <c:v>0.65</c:v>
                </c:pt>
                <c:pt idx="31">
                  <c:v>0.64</c:v>
                </c:pt>
                <c:pt idx="32">
                  <c:v>0.63</c:v>
                </c:pt>
                <c:pt idx="33">
                  <c:v>0.63</c:v>
                </c:pt>
                <c:pt idx="34">
                  <c:v>0.62</c:v>
                </c:pt>
                <c:pt idx="35">
                  <c:v>0.62</c:v>
                </c:pt>
                <c:pt idx="36">
                  <c:v>0.61</c:v>
                </c:pt>
                <c:pt idx="37">
                  <c:v>0.6</c:v>
                </c:pt>
                <c:pt idx="38">
                  <c:v>0.6</c:v>
                </c:pt>
                <c:pt idx="39">
                  <c:v>0.59</c:v>
                </c:pt>
                <c:pt idx="40">
                  <c:v>0.57999999999999996</c:v>
                </c:pt>
                <c:pt idx="41">
                  <c:v>0.53</c:v>
                </c:pt>
                <c:pt idx="42">
                  <c:v>0.48</c:v>
                </c:pt>
                <c:pt idx="43">
                  <c:v>0.48</c:v>
                </c:pt>
                <c:pt idx="44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BF-4B57-AC98-3BFE606D89C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FFB1CC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0648571736948181E-3"/>
                  <c:y val="-9.20880642267116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BF-4B57-AC98-3BFE606D89C0}"/>
                </c:ext>
              </c:extLst>
            </c:dLbl>
            <c:dLbl>
              <c:idx val="18"/>
              <c:layout>
                <c:manualLayout>
                  <c:x val="0"/>
                  <c:y val="-4.9113634254246204E-2"/>
                </c:manualLayout>
              </c:layout>
              <c:tx>
                <c:rich>
                  <a:bodyPr/>
                  <a:lstStyle/>
                  <a:p>
                    <a:fld id="{8A2333B2-3F1A-46AB-8B80-8E55B81492E4}" type="VALUE">
                      <a:rPr lang="en-US" b="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5BF-4B57-AC98-3BFE606D89C0}"/>
                </c:ext>
              </c:extLst>
            </c:dLbl>
            <c:dLbl>
              <c:idx val="24"/>
              <c:layout>
                <c:manualLayout>
                  <c:x val="0"/>
                  <c:y val="-3.06960214089041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BF-4B57-AC98-3BFE606D89C0}"/>
                </c:ext>
              </c:extLst>
            </c:dLbl>
            <c:dLbl>
              <c:idx val="34"/>
              <c:layout>
                <c:manualLayout>
                  <c:x val="2.1297143473895815E-3"/>
                  <c:y val="6.13920428178077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5BF-4B57-AC98-3BFE606D89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Hoja1!$A$2:$A$46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MENA</c:v>
                </c:pt>
                <c:pt idx="3">
                  <c:v>EUROPE</c:v>
                </c:pt>
                <c:pt idx="4">
                  <c:v>AMERICAS</c:v>
                </c:pt>
                <c:pt idx="5">
                  <c:v>AFRICA</c:v>
                </c:pt>
                <c:pt idx="6">
                  <c:v>INDONESIA</c:v>
                </c:pt>
                <c:pt idx="7">
                  <c:v>VIETNAM</c:v>
                </c:pt>
                <c:pt idx="8">
                  <c:v>PARAGUAY</c:v>
                </c:pt>
                <c:pt idx="9">
                  <c:v>PAKISTAN</c:v>
                </c:pt>
                <c:pt idx="10">
                  <c:v>INDIA</c:v>
                </c:pt>
                <c:pt idx="11">
                  <c:v>PHILIPPINES</c:v>
                </c:pt>
                <c:pt idx="12">
                  <c:v>IVORY COAST</c:v>
                </c:pt>
                <c:pt idx="13">
                  <c:v>MEXICO</c:v>
                </c:pt>
                <c:pt idx="14">
                  <c:v>CROATIA</c:v>
                </c:pt>
                <c:pt idx="15">
                  <c:v>IRAN</c:v>
                </c:pt>
                <c:pt idx="16">
                  <c:v>BRAZIL</c:v>
                </c:pt>
                <c:pt idx="17">
                  <c:v>SLOVENIA</c:v>
                </c:pt>
                <c:pt idx="18">
                  <c:v>SPAIN</c:v>
                </c:pt>
                <c:pt idx="19">
                  <c:v>MALAYSIA</c:v>
                </c:pt>
                <c:pt idx="20">
                  <c:v>NETHERLANDS</c:v>
                </c:pt>
                <c:pt idx="21">
                  <c:v>GREECE</c:v>
                </c:pt>
                <c:pt idx="22">
                  <c:v>SWEDEN</c:v>
                </c:pt>
                <c:pt idx="23">
                  <c:v>SERBIA</c:v>
                </c:pt>
                <c:pt idx="24">
                  <c:v>ECUADOR</c:v>
                </c:pt>
                <c:pt idx="25">
                  <c:v>FINLAND</c:v>
                </c:pt>
                <c:pt idx="26">
                  <c:v>ITALY</c:v>
                </c:pt>
                <c:pt idx="27">
                  <c:v>BELGIUM</c:v>
                </c:pt>
                <c:pt idx="28">
                  <c:v>GERMANY</c:v>
                </c:pt>
                <c:pt idx="29">
                  <c:v>TURKEY</c:v>
                </c:pt>
                <c:pt idx="30">
                  <c:v>FRANCE</c:v>
                </c:pt>
                <c:pt idx="31">
                  <c:v>UNITED STATES</c:v>
                </c:pt>
                <c:pt idx="32">
                  <c:v>CANADA</c:v>
                </c:pt>
                <c:pt idx="33">
                  <c:v>SOUTH KOREA</c:v>
                </c:pt>
                <c:pt idx="34">
                  <c:v>POLAND</c:v>
                </c:pt>
                <c:pt idx="35">
                  <c:v>LAOS</c:v>
                </c:pt>
                <c:pt idx="36">
                  <c:v>PALESTINE</c:v>
                </c:pt>
                <c:pt idx="37">
                  <c:v>HONG KONG</c:v>
                </c:pt>
                <c:pt idx="38">
                  <c:v>ARGENTINA</c:v>
                </c:pt>
                <c:pt idx="39">
                  <c:v>CHILE</c:v>
                </c:pt>
                <c:pt idx="40">
                  <c:v>IRELAND</c:v>
                </c:pt>
                <c:pt idx="41">
                  <c:v>UNITED KINGDOM</c:v>
                </c:pt>
                <c:pt idx="42">
                  <c:v>JAPAN</c:v>
                </c:pt>
                <c:pt idx="43">
                  <c:v>PERU</c:v>
                </c:pt>
                <c:pt idx="44">
                  <c:v>NIGERIA</c:v>
                </c:pt>
              </c:strCache>
            </c:strRef>
          </c:cat>
          <c:val>
            <c:numRef>
              <c:f>Hoja1!$C$2:$C$46</c:f>
              <c:numCache>
                <c:formatCode>0%</c:formatCode>
                <c:ptCount val="45"/>
                <c:pt idx="0">
                  <c:v>0.31</c:v>
                </c:pt>
                <c:pt idx="1">
                  <c:v>0.25</c:v>
                </c:pt>
                <c:pt idx="2">
                  <c:v>0.31</c:v>
                </c:pt>
                <c:pt idx="3">
                  <c:v>0.32</c:v>
                </c:pt>
                <c:pt idx="4">
                  <c:v>0.35</c:v>
                </c:pt>
                <c:pt idx="5">
                  <c:v>0.36</c:v>
                </c:pt>
                <c:pt idx="6">
                  <c:v>0.09</c:v>
                </c:pt>
                <c:pt idx="7">
                  <c:v>0.1</c:v>
                </c:pt>
                <c:pt idx="8">
                  <c:v>0.14000000000000001</c:v>
                </c:pt>
                <c:pt idx="9">
                  <c:v>0.15</c:v>
                </c:pt>
                <c:pt idx="10">
                  <c:v>0.15</c:v>
                </c:pt>
                <c:pt idx="11">
                  <c:v>0.19</c:v>
                </c:pt>
                <c:pt idx="12">
                  <c:v>0.19</c:v>
                </c:pt>
                <c:pt idx="13">
                  <c:v>0.21</c:v>
                </c:pt>
                <c:pt idx="14">
                  <c:v>0.21</c:v>
                </c:pt>
                <c:pt idx="15">
                  <c:v>0.25</c:v>
                </c:pt>
                <c:pt idx="16">
                  <c:v>0.26</c:v>
                </c:pt>
                <c:pt idx="17">
                  <c:v>0.26</c:v>
                </c:pt>
                <c:pt idx="18">
                  <c:v>0.25</c:v>
                </c:pt>
                <c:pt idx="19">
                  <c:v>0.28000000000000003</c:v>
                </c:pt>
                <c:pt idx="20">
                  <c:v>0.27</c:v>
                </c:pt>
                <c:pt idx="21">
                  <c:v>0.3</c:v>
                </c:pt>
                <c:pt idx="22">
                  <c:v>0.3</c:v>
                </c:pt>
                <c:pt idx="23">
                  <c:v>0.31</c:v>
                </c:pt>
                <c:pt idx="24">
                  <c:v>0.27</c:v>
                </c:pt>
                <c:pt idx="25">
                  <c:v>0.32</c:v>
                </c:pt>
                <c:pt idx="26">
                  <c:v>0.33</c:v>
                </c:pt>
                <c:pt idx="27">
                  <c:v>0.33</c:v>
                </c:pt>
                <c:pt idx="28">
                  <c:v>0.35</c:v>
                </c:pt>
                <c:pt idx="29">
                  <c:v>0.34</c:v>
                </c:pt>
                <c:pt idx="30">
                  <c:v>0.34</c:v>
                </c:pt>
                <c:pt idx="31">
                  <c:v>0.34</c:v>
                </c:pt>
                <c:pt idx="32">
                  <c:v>0.37</c:v>
                </c:pt>
                <c:pt idx="33">
                  <c:v>0.36</c:v>
                </c:pt>
                <c:pt idx="34">
                  <c:v>0.36</c:v>
                </c:pt>
                <c:pt idx="35">
                  <c:v>0.38</c:v>
                </c:pt>
                <c:pt idx="36">
                  <c:v>0.38</c:v>
                </c:pt>
                <c:pt idx="37">
                  <c:v>0.38</c:v>
                </c:pt>
                <c:pt idx="38">
                  <c:v>0.36</c:v>
                </c:pt>
                <c:pt idx="39">
                  <c:v>0.4</c:v>
                </c:pt>
                <c:pt idx="40">
                  <c:v>0.42</c:v>
                </c:pt>
                <c:pt idx="41">
                  <c:v>0.41</c:v>
                </c:pt>
                <c:pt idx="42">
                  <c:v>0.48</c:v>
                </c:pt>
                <c:pt idx="43">
                  <c:v>0.52</c:v>
                </c:pt>
                <c:pt idx="44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5BF-4B57-AC98-3BFE606D89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33226880"/>
        <c:axId val="133228416"/>
      </c:barChart>
      <c:catAx>
        <c:axId val="1332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228416"/>
        <c:crosses val="autoZero"/>
        <c:auto val="1"/>
        <c:lblAlgn val="ctr"/>
        <c:lblOffset val="100"/>
        <c:noMultiLvlLbl val="0"/>
      </c:catAx>
      <c:valAx>
        <c:axId val="1332284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322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E64C4C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1-4561-8072-8C7826F7CCC5}"/>
            </c:ext>
          </c:extLst>
        </c:ser>
        <c:ser>
          <c:idx val="1"/>
          <c:order val="1"/>
          <c:spPr>
            <a:solidFill>
              <a:srgbClr val="EF865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B1-4561-8072-8C7826F7CCC5}"/>
              </c:ext>
            </c:extLst>
          </c:dPt>
          <c:val>
            <c:numRef>
              <c:f>Sheet1!$C$2</c:f>
              <c:numCache>
                <c:formatCode>0%</c:formatCode>
                <c:ptCount val="1"/>
                <c:pt idx="0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B1-4561-8072-8C7826F7CCC5}"/>
            </c:ext>
          </c:extLst>
        </c:ser>
        <c:ser>
          <c:idx val="2"/>
          <c:order val="2"/>
          <c:spPr>
            <a:solidFill>
              <a:srgbClr val="FEBC2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BC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DB1-4561-8072-8C7826F7CCC5}"/>
              </c:ext>
            </c:extLst>
          </c:dPt>
          <c:val>
            <c:numRef>
              <c:f>Sheet1!$D$2</c:f>
              <c:numCache>
                <c:formatCode>0%</c:formatCode>
                <c:ptCount val="1"/>
                <c:pt idx="0">
                  <c:v>0.49099999999999999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B1-4561-8072-8C7826F7CCC5}"/>
            </c:ext>
          </c:extLst>
        </c:ser>
        <c:ser>
          <c:idx val="3"/>
          <c:order val="3"/>
          <c:spPr>
            <a:solidFill>
              <a:srgbClr val="389199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0.00%</c:formatCode>
                <c:ptCount val="1"/>
                <c:pt idx="0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B1-4561-8072-8C7826F7CCC5}"/>
            </c:ext>
          </c:extLst>
        </c:ser>
        <c:ser>
          <c:idx val="4"/>
          <c:order val="4"/>
          <c:spPr>
            <a:solidFill>
              <a:srgbClr val="E64C4C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AB-45F8-83D2-9AF9CE36B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8946560"/>
        <c:axId val="128948096"/>
      </c:barChart>
      <c:catAx>
        <c:axId val="1289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948096"/>
        <c:crosses val="autoZero"/>
        <c:auto val="1"/>
        <c:lblAlgn val="ctr"/>
        <c:lblOffset val="100"/>
        <c:noMultiLvlLbl val="0"/>
      </c:catAx>
      <c:valAx>
        <c:axId val="1289480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894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solidFill>
              <a:srgbClr val="E64C4C"/>
            </a:solidFill>
            <a:ln>
              <a:noFill/>
            </a:ln>
            <a:effectLst/>
          </c:spPr>
          <c:invertIfNegative val="0"/>
          <c:val>
            <c:numRef>
              <c:f>Sheet1!$B$2</c:f>
              <c:numCache>
                <c:formatCode>0%</c:formatCode>
                <c:ptCount val="1"/>
                <c:pt idx="0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E-4F2D-BF9F-A8487C3107A5}"/>
            </c:ext>
          </c:extLst>
        </c:ser>
        <c:ser>
          <c:idx val="1"/>
          <c:order val="1"/>
          <c:spPr>
            <a:solidFill>
              <a:srgbClr val="EF865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CE-4F2D-BF9F-A8487C3107A5}"/>
              </c:ext>
            </c:extLst>
          </c:dPt>
          <c:val>
            <c:numRef>
              <c:f>Sheet1!$C$2</c:f>
              <c:numCache>
                <c:formatCode>0%</c:formatCode>
                <c:ptCount val="1"/>
                <c:pt idx="0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CE-4F2D-BF9F-A8487C3107A5}"/>
            </c:ext>
          </c:extLst>
        </c:ser>
        <c:ser>
          <c:idx val="2"/>
          <c:order val="2"/>
          <c:spPr>
            <a:solidFill>
              <a:srgbClr val="FEBC2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BC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BCE-4F2D-BF9F-A8487C3107A5}"/>
              </c:ext>
            </c:extLst>
          </c:dPt>
          <c:val>
            <c:numRef>
              <c:f>Sheet1!$D$2</c:f>
              <c:numCache>
                <c:formatCode>0%</c:formatCode>
                <c:ptCount val="1"/>
                <c:pt idx="0">
                  <c:v>0.49199999999999999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CE-4F2D-BF9F-A8487C3107A5}"/>
            </c:ext>
          </c:extLst>
        </c:ser>
        <c:ser>
          <c:idx val="3"/>
          <c:order val="3"/>
          <c:spPr>
            <a:solidFill>
              <a:srgbClr val="389199"/>
            </a:solidFill>
            <a:ln>
              <a:noFill/>
            </a:ln>
            <a:effectLst/>
          </c:spPr>
          <c:invertIfNegative val="0"/>
          <c:val>
            <c:numRef>
              <c:f>Sheet1!$E$2</c:f>
              <c:numCache>
                <c:formatCode>0.00%</c:formatCode>
                <c:ptCount val="1"/>
                <c:pt idx="0">
                  <c:v>0.182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CE-4F2D-BF9F-A8487C3107A5}"/>
            </c:ext>
          </c:extLst>
        </c:ser>
        <c:ser>
          <c:idx val="4"/>
          <c:order val="4"/>
          <c:spPr>
            <a:solidFill>
              <a:srgbClr val="E64C4C"/>
            </a:solidFill>
            <a:ln>
              <a:noFill/>
            </a:ln>
            <a:effectLst/>
          </c:spPr>
          <c:invertIfNegative val="0"/>
          <c:val>
            <c:numRef>
              <c:f>Sheet1!$F$2</c:f>
              <c:numCache>
                <c:formatCode>0.00%</c:formatCode>
                <c:ptCount val="1"/>
                <c:pt idx="0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F3-4313-9F91-6ADD55A72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153846153846155E-2"/>
          <c:y val="4.7745207084765734E-2"/>
          <c:w val="0.95769230769230773"/>
          <c:h val="0.790147730867410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Living Comfortably</c:v>
                </c:pt>
              </c:strCache>
            </c:strRef>
          </c:tx>
          <c:spPr>
            <a:solidFill>
              <a:srgbClr val="E64C4C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36266871803363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72-4BEB-9AD1-698D51E8CB19}"/>
                </c:ext>
              </c:extLst>
            </c:dLbl>
            <c:dLbl>
              <c:idx val="1"/>
              <c:layout>
                <c:manualLayout>
                  <c:x val="-3.1530398655961185E-3"/>
                  <c:y val="-5.9066717950841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72-4BEB-9AD1-698D51E8C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</c:v>
                </c:pt>
                <c:pt idx="1">
                  <c:v>9.8000000000000004E-2</c:v>
                </c:pt>
                <c:pt idx="2">
                  <c:v>9.7000000000000003E-2</c:v>
                </c:pt>
                <c:pt idx="3">
                  <c:v>9.2999999999999999E-2</c:v>
                </c:pt>
                <c:pt idx="4">
                  <c:v>7.2999999999999995E-2</c:v>
                </c:pt>
                <c:pt idx="5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72-4BEB-9AD1-698D51E8CB1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Neither comfortable nor struggling</c:v>
                </c:pt>
              </c:strCache>
            </c:strRef>
          </c:tx>
          <c:spPr>
            <a:solidFill>
              <a:srgbClr val="EF865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2256328875300011E-18"/>
                  <c:y val="-2.95333589754204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72-4BEB-9AD1-698D51E8CB19}"/>
                </c:ext>
              </c:extLst>
            </c:dLbl>
            <c:dLbl>
              <c:idx val="1"/>
              <c:layout>
                <c:manualLayout>
                  <c:x val="6.3060797311921503E-3"/>
                  <c:y val="-2.36266871803363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72-4BEB-9AD1-698D51E8CB19}"/>
                </c:ext>
              </c:extLst>
            </c:dLbl>
            <c:dLbl>
              <c:idx val="2"/>
              <c:layout>
                <c:manualLayout>
                  <c:x val="-6.3060797311921789E-3"/>
                  <c:y val="-1.18133435901681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72-4BEB-9AD1-698D51E8CB19}"/>
                </c:ext>
              </c:extLst>
            </c:dLbl>
            <c:dLbl>
              <c:idx val="3"/>
              <c:layout>
                <c:manualLayout>
                  <c:x val="-1.1561012620048002E-16"/>
                  <c:y val="-1.181311104403457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50233213228173E-2"/>
                      <c:h val="0.117365568568320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E72-4BEB-9AD1-698D51E8CB19}"/>
                </c:ext>
              </c:extLst>
            </c:dLbl>
            <c:dLbl>
              <c:idx val="4"/>
              <c:layout>
                <c:manualLayout>
                  <c:x val="3.1530398655960894E-3"/>
                  <c:y val="-2.36266871803362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72-4BEB-9AD1-698D51E8CB19}"/>
                </c:ext>
              </c:extLst>
            </c:dLbl>
            <c:dLbl>
              <c:idx val="5"/>
              <c:layout>
                <c:manualLayout>
                  <c:x val="3.153039865596205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0B-49AD-8238-0E1C8AD0A5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0.217</c:v>
                </c:pt>
                <c:pt idx="1">
                  <c:v>0.23799999999999999</c:v>
                </c:pt>
                <c:pt idx="2">
                  <c:v>0.22900000000000001</c:v>
                </c:pt>
                <c:pt idx="3">
                  <c:v>0.222</c:v>
                </c:pt>
                <c:pt idx="4">
                  <c:v>0.19</c:v>
                </c:pt>
                <c:pt idx="5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72-4BEB-9AD1-698D51E8CB1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Struggling financially to make ends meet</c:v>
                </c:pt>
              </c:strCache>
            </c:strRef>
          </c:tx>
          <c:spPr>
            <a:solidFill>
              <a:srgbClr val="FEBC2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3E72-4BEB-9AD1-698D51E8CB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E72-4BEB-9AD1-698D51E8CB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E72-4BEB-9AD1-698D51E8CB1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3E72-4BEB-9AD1-698D51E8CB1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3E72-4BEB-9AD1-698D51E8CB19}"/>
              </c:ext>
            </c:extLst>
          </c:dPt>
          <c:dLbls>
            <c:dLbl>
              <c:idx val="4"/>
              <c:layout>
                <c:manualLayout>
                  <c:x val="0"/>
                  <c:y val="2.78963923594636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72-4BEB-9AD1-698D51E8CB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0.48399999999999999</c:v>
                </c:pt>
                <c:pt idx="1">
                  <c:v>0.47799999999999998</c:v>
                </c:pt>
                <c:pt idx="2">
                  <c:v>0.502</c:v>
                </c:pt>
                <c:pt idx="3">
                  <c:v>0.5</c:v>
                </c:pt>
                <c:pt idx="4">
                  <c:v>0.5</c:v>
                </c:pt>
                <c:pt idx="5">
                  <c:v>0.48499999999999999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72-4BEB-9AD1-698D51E8CB19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3891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0.13300000000000001</c:v>
                </c:pt>
                <c:pt idx="1">
                  <c:v>0.128</c:v>
                </c:pt>
                <c:pt idx="2">
                  <c:v>0.113</c:v>
                </c:pt>
                <c:pt idx="3">
                  <c:v>0.13200000000000001</c:v>
                </c:pt>
                <c:pt idx="4">
                  <c:v>0.18</c:v>
                </c:pt>
                <c:pt idx="5">
                  <c:v>0.28399999999999997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E72-4BEB-9AD1-698D51E8CB19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E64C4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A3E13D-F08F-4758-ADDD-A216060CF05F}" type="VALUE">
                      <a:rPr lang="en-US" sz="1300" b="1">
                        <a:solidFill>
                          <a:schemeClr val="bg1"/>
                        </a:solidFill>
                      </a:rPr>
                      <a:pPr>
                        <a:defRPr b="1"/>
                      </a:pPr>
                      <a:t>[VALORE]</a:t>
                    </a:fld>
                    <a:endParaRPr lang="en-GB"/>
                  </a:p>
                </c:rich>
              </c:tx>
              <c:numFmt formatCode="###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8B6-47DA-A38B-1F40B86F70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EC31C9-B23E-4972-8FBC-4740F5DB0C34}" type="VALUE">
                      <a:rPr lang="en-US" sz="130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8B6-47DA-A38B-1F40B86F70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5EF9D1E-734A-4FFB-BE00-4E775D299E8B}" type="VALUE">
                      <a:rPr lang="en-US" sz="130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8B6-47DA-A38B-1F40B86F701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C68F7C4-6C03-4436-8CD1-295F57115933}" type="VALUE">
                      <a:rPr lang="en-US" sz="130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8B6-47DA-A38B-1F40B86F701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595AE0B-32A1-46E0-BDC4-BF25FCEDFEBB}" type="VALUE">
                      <a:rPr lang="en-US" sz="130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8B6-47DA-A38B-1F40B86F701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2CACF07-56AF-489C-9E3C-0470D60CED3C}" type="VALUE">
                      <a:rPr lang="en-US" sz="130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88B6-47DA-A38B-1F40B86F70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65+</c:v>
                </c:pt>
              </c:strCache>
            </c:strRef>
          </c:cat>
          <c:val>
            <c:numRef>
              <c:f>Hoja1!$F$2:$F$7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0.06</c:v>
                </c:pt>
                <c:pt idx="2">
                  <c:v>0.06</c:v>
                </c:pt>
                <c:pt idx="3">
                  <c:v>5.2999999999999999E-2</c:v>
                </c:pt>
                <c:pt idx="4">
                  <c:v>5.6000000000000001E-2</c:v>
                </c:pt>
                <c:pt idx="5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B6-47DA-A38B-1F40B86F701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3136384"/>
        <c:axId val="133137920"/>
      </c:barChart>
      <c:catAx>
        <c:axId val="133136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137920"/>
        <c:crosses val="autoZero"/>
        <c:auto val="1"/>
        <c:lblAlgn val="ctr"/>
        <c:lblOffset val="100"/>
        <c:noMultiLvlLbl val="0"/>
      </c:catAx>
      <c:valAx>
        <c:axId val="133137920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3313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299-4AFF-80B5-A39B561B8E61}"/>
              </c:ext>
            </c:extLst>
          </c:dPt>
          <c:dPt>
            <c:idx val="1"/>
            <c:bubble3D val="0"/>
            <c:spPr>
              <a:solidFill>
                <a:srgbClr val="9CC9E8"/>
              </a:solidFill>
            </c:spPr>
            <c:extLst>
              <c:ext xmlns:c16="http://schemas.microsoft.com/office/drawing/2014/chart" uri="{C3380CC4-5D6E-409C-BE32-E72D297353CC}">
                <c16:uniqueId val="{00000003-4299-4AFF-80B5-A39B561B8E61}"/>
              </c:ext>
            </c:extLst>
          </c:dPt>
          <c:dPt>
            <c:idx val="2"/>
            <c:bubble3D val="0"/>
            <c:spPr>
              <a:solidFill>
                <a:srgbClr val="FEB0B0"/>
              </a:solidFill>
            </c:spPr>
            <c:extLst>
              <c:ext xmlns:c16="http://schemas.microsoft.com/office/drawing/2014/chart" uri="{C3380CC4-5D6E-409C-BE32-E72D297353CC}">
                <c16:uniqueId val="{00000005-4299-4AFF-80B5-A39B561B8E61}"/>
              </c:ext>
            </c:extLst>
          </c:dPt>
          <c:dPt>
            <c:idx val="3"/>
            <c:bubble3D val="0"/>
            <c:spPr>
              <a:solidFill>
                <a:srgbClr val="FE4A63"/>
              </a:solidFill>
            </c:spPr>
            <c:extLst>
              <c:ext xmlns:c16="http://schemas.microsoft.com/office/drawing/2014/chart" uri="{C3380CC4-5D6E-409C-BE32-E72D297353CC}">
                <c16:uniqueId val="{00000007-4299-4AFF-80B5-A39B561B8E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 Topic A*</c:v>
                </c:pt>
                <c:pt idx="1">
                  <c:v>Topic B</c:v>
                </c:pt>
                <c:pt idx="2">
                  <c:v>Topic C</c:v>
                </c:pt>
                <c:pt idx="3">
                  <c:v>Topic E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0.16900000000000001</c:v>
                </c:pt>
                <c:pt idx="1">
                  <c:v>0.57099999999999995</c:v>
                </c:pt>
                <c:pt idx="2">
                  <c:v>0.21099999999999999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99-4AFF-80B5-A39B561B8E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32971637228944"/>
          <c:y val="9.5115724972055102E-2"/>
          <c:w val="0.65850297652295275"/>
          <c:h val="0.7853067262311006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EL PRIMERO RESALTA</c:v>
                </c:pt>
              </c:strCache>
            </c:strRef>
          </c:tx>
          <c:dPt>
            <c:idx val="0"/>
            <c:bubble3D val="0"/>
            <c:spPr>
              <a:solidFill>
                <a:srgbClr val="1F195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76-41D9-9289-6A504CB325A0}"/>
              </c:ext>
            </c:extLst>
          </c:dPt>
          <c:dPt>
            <c:idx val="1"/>
            <c:bubble3D val="0"/>
            <c:spPr>
              <a:solidFill>
                <a:srgbClr val="3891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76-41D9-9289-6A504CB325A0}"/>
              </c:ext>
            </c:extLst>
          </c:dPt>
          <c:dPt>
            <c:idx val="2"/>
            <c:bubble3D val="0"/>
            <c:spPr>
              <a:solidFill>
                <a:srgbClr val="FEBC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76-41D9-9289-6A504CB325A0}"/>
              </c:ext>
            </c:extLst>
          </c:dPt>
          <c:dPt>
            <c:idx val="3"/>
            <c:bubble3D val="0"/>
            <c:spPr>
              <a:solidFill>
                <a:srgbClr val="EF8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76-41D9-9289-6A504CB325A0}"/>
              </c:ext>
            </c:extLst>
          </c:dPt>
          <c:dPt>
            <c:idx val="4"/>
            <c:bubble3D val="0"/>
            <c:spPr>
              <a:solidFill>
                <a:srgbClr val="E64C4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AF-43D6-BC49-BE8F08C3FA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Hoja1!$A$2:$A$6</c:f>
              <c:numCache>
                <c:formatCode>General</c:formatCode>
                <c:ptCount val="5"/>
              </c:numCache>
            </c:numRef>
          </c:cat>
          <c:val>
            <c:numRef>
              <c:f>Hoja1!$B$2:$B$6</c:f>
              <c:numCache>
                <c:formatCode>0%</c:formatCode>
                <c:ptCount val="5"/>
                <c:pt idx="0">
                  <c:v>0.06</c:v>
                </c:pt>
                <c:pt idx="1">
                  <c:v>0.155</c:v>
                </c:pt>
                <c:pt idx="2">
                  <c:v>0.49199999999999999</c:v>
                </c:pt>
                <c:pt idx="3">
                  <c:v>0.20799999999999999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76-41D9-9289-6A504CB325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1F1957"/>
            </a:solidFill>
            <a:ln>
              <a:noFill/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38219756254676"/>
                      <c:h val="9.17163229977507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4303-453C-BED6-880EC3517FBD}"/>
                </c:ext>
              </c:extLst>
            </c:dLbl>
            <c:dLbl>
              <c:idx val="3"/>
              <c:layout>
                <c:manualLayout>
                  <c:x val="1.7384176894813645E-3"/>
                  <c:y val="2.944051250044160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901826488393529E-2"/>
                      <c:h val="8.92486192399637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4303-453C-BED6-880EC3517FB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424991109430796E-2"/>
                      <c:h val="8.17707290648515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303-453C-BED6-880EC3517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0.214</c:v>
                </c:pt>
                <c:pt idx="1">
                  <c:v>9.8000000000000004E-2</c:v>
                </c:pt>
                <c:pt idx="2">
                  <c:v>0.06</c:v>
                </c:pt>
                <c:pt idx="3">
                  <c:v>3.9E-2</c:v>
                </c:pt>
                <c:pt idx="4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3-4DA3-B443-9F3F6D3B72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38919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4768353789627689E-3"/>
                  <c:y val="3.739239492681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03-453C-BED6-880EC3517F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0.155</c:v>
                </c:pt>
                <c:pt idx="1">
                  <c:v>0.14099999999999999</c:v>
                </c:pt>
                <c:pt idx="2">
                  <c:v>0.156</c:v>
                </c:pt>
                <c:pt idx="3">
                  <c:v>0.154</c:v>
                </c:pt>
                <c:pt idx="4">
                  <c:v>0.161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23-4DA3-B443-9F3F6D3B72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FEBC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0.38900000000000001</c:v>
                </c:pt>
                <c:pt idx="1">
                  <c:v>0.46899999999999997</c:v>
                </c:pt>
                <c:pt idx="2">
                  <c:v>0.501</c:v>
                </c:pt>
                <c:pt idx="3">
                  <c:v>0.504</c:v>
                </c:pt>
                <c:pt idx="4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23-4DA3-B443-9F3F6D3B72F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EF865E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8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23-4DA3-B443-9F3F6D3B72FC}"/>
              </c:ext>
            </c:extLst>
          </c:dPt>
          <c:dPt>
            <c:idx val="1"/>
            <c:invertIfNegative val="0"/>
            <c:bubble3D val="0"/>
            <c:spPr>
              <a:solidFill>
                <a:srgbClr val="EF8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23-4DA3-B443-9F3F6D3B72FC}"/>
              </c:ext>
            </c:extLst>
          </c:dPt>
          <c:dPt>
            <c:idx val="2"/>
            <c:invertIfNegative val="0"/>
            <c:bubble3D val="0"/>
            <c:spPr>
              <a:solidFill>
                <a:srgbClr val="EF8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E23-4DA3-B443-9F3F6D3B72FC}"/>
              </c:ext>
            </c:extLst>
          </c:dPt>
          <c:dPt>
            <c:idx val="3"/>
            <c:invertIfNegative val="0"/>
            <c:bubble3D val="0"/>
            <c:spPr>
              <a:solidFill>
                <a:srgbClr val="EF8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E23-4DA3-B443-9F3F6D3B72FC}"/>
              </c:ext>
            </c:extLst>
          </c:dPt>
          <c:dPt>
            <c:idx val="4"/>
            <c:invertIfNegative val="0"/>
            <c:bubble3D val="0"/>
            <c:spPr>
              <a:solidFill>
                <a:srgbClr val="EF865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E23-4DA3-B443-9F3F6D3B72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Hoja1!$E$2:$E$6</c:f>
              <c:numCache>
                <c:formatCode>0%</c:formatCode>
                <c:ptCount val="5"/>
                <c:pt idx="0">
                  <c:v>0.156</c:v>
                </c:pt>
                <c:pt idx="1">
                  <c:v>0.184</c:v>
                </c:pt>
                <c:pt idx="2">
                  <c:v>0.19900000000000001</c:v>
                </c:pt>
                <c:pt idx="3">
                  <c:v>0.224</c:v>
                </c:pt>
                <c:pt idx="4">
                  <c:v>0.216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E23-4DA3-B443-9F3F6D3B72FC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E64C4C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E64C4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Hoja1!$F$2:$F$6</c:f>
              <c:numCache>
                <c:formatCode>0%</c:formatCode>
                <c:ptCount val="5"/>
                <c:pt idx="0">
                  <c:v>8.5999999999999993E-2</c:v>
                </c:pt>
                <c:pt idx="1">
                  <c:v>0.108</c:v>
                </c:pt>
                <c:pt idx="2">
                  <c:v>8.4000000000000005E-2</c:v>
                </c:pt>
                <c:pt idx="3">
                  <c:v>0.08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B6F-43FB-AF01-EA80983C7F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1F195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852455031147848E-3"/>
                  <c:y val="-3.6752786455498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740242362188711E-2"/>
                      <c:h val="6.9371626206228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FFE0-4CED-AD55-B6EBFB1EDDAF}"/>
                </c:ext>
              </c:extLst>
            </c:dLbl>
            <c:dLbl>
              <c:idx val="5"/>
              <c:layout>
                <c:manualLayout>
                  <c:x val="3.8619763307579207E-18"/>
                  <c:y val="5.789435900523596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7F-4AB8-B482-084FDF349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5.2999999999999999E-2</c:v>
                </c:pt>
                <c:pt idx="1">
                  <c:v>0.06</c:v>
                </c:pt>
                <c:pt idx="2">
                  <c:v>6.0999999999999999E-2</c:v>
                </c:pt>
                <c:pt idx="3">
                  <c:v>5.2999999999999999E-2</c:v>
                </c:pt>
                <c:pt idx="4">
                  <c:v>7.2999999999999995E-2</c:v>
                </c:pt>
                <c:pt idx="5">
                  <c:v>7.5999999999999998E-2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F-4AB8-B482-084FDF349DF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3891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0.13500000000000001</c:v>
                </c:pt>
                <c:pt idx="1">
                  <c:v>0.151</c:v>
                </c:pt>
                <c:pt idx="2">
                  <c:v>0.124</c:v>
                </c:pt>
                <c:pt idx="3">
                  <c:v>0.115</c:v>
                </c:pt>
                <c:pt idx="4">
                  <c:v>0.13300000000000001</c:v>
                </c:pt>
                <c:pt idx="5">
                  <c:v>0.27200000000000002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7F-4AB8-B482-084FDF349DF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EBC2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BC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57F-4AB8-B482-084FDF349DFD}"/>
              </c:ext>
            </c:extLst>
          </c:dPt>
          <c:dPt>
            <c:idx val="1"/>
            <c:invertIfNegative val="0"/>
            <c:bubble3D val="0"/>
            <c:spPr>
              <a:solidFill>
                <a:srgbClr val="FEBC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57F-4AB8-B482-084FDF349DFD}"/>
              </c:ext>
            </c:extLst>
          </c:dPt>
          <c:dPt>
            <c:idx val="2"/>
            <c:invertIfNegative val="0"/>
            <c:bubble3D val="0"/>
            <c:spPr>
              <a:solidFill>
                <a:srgbClr val="FEBC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57F-4AB8-B482-084FDF349DFD}"/>
              </c:ext>
            </c:extLst>
          </c:dPt>
          <c:dPt>
            <c:idx val="3"/>
            <c:invertIfNegative val="0"/>
            <c:bubble3D val="0"/>
            <c:spPr>
              <a:solidFill>
                <a:srgbClr val="FEBC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57F-4AB8-B482-084FDF349DFD}"/>
              </c:ext>
            </c:extLst>
          </c:dPt>
          <c:dPt>
            <c:idx val="4"/>
            <c:invertIfNegative val="0"/>
            <c:bubble3D val="0"/>
            <c:spPr>
              <a:solidFill>
                <a:srgbClr val="FEBC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57F-4AB8-B482-084FDF349DFD}"/>
              </c:ext>
            </c:extLst>
          </c:dPt>
          <c:dPt>
            <c:idx val="5"/>
            <c:invertIfNegative val="0"/>
            <c:bubble3D val="0"/>
            <c:spPr>
              <a:solidFill>
                <a:srgbClr val="FEBC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57F-4AB8-B482-084FDF349D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0.50900000000000001</c:v>
                </c:pt>
                <c:pt idx="1">
                  <c:v>0.502</c:v>
                </c:pt>
                <c:pt idx="2">
                  <c:v>0.443</c:v>
                </c:pt>
                <c:pt idx="3">
                  <c:v>0.45100000000000001</c:v>
                </c:pt>
                <c:pt idx="4">
                  <c:v>0.52100000000000002</c:v>
                </c:pt>
                <c:pt idx="5">
                  <c:v>0.46800000000000003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57F-4AB8-B482-084FDF349DF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Columna12</c:v>
                </c:pt>
              </c:strCache>
            </c:strRef>
          </c:tx>
          <c:spPr>
            <a:solidFill>
              <a:srgbClr val="EF865E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740982012459016E-3"/>
                  <c:y val="-1.102858591870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57F-4AB8-B482-084FDF349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0.217</c:v>
                </c:pt>
                <c:pt idx="1">
                  <c:v>0.20300000000000001</c:v>
                </c:pt>
                <c:pt idx="2">
                  <c:v>0.23400000000000001</c:v>
                </c:pt>
                <c:pt idx="3">
                  <c:v>0.26300000000000001</c:v>
                </c:pt>
                <c:pt idx="4">
                  <c:v>0.189</c:v>
                </c:pt>
                <c:pt idx="5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57F-4AB8-B482-084FDF349DFD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Columna13</c:v>
                </c:pt>
              </c:strCache>
            </c:strRef>
          </c:tx>
          <c:spPr>
            <a:solidFill>
              <a:srgbClr val="E64C4C"/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294350287433879E-2"/>
                      <c:h val="6.93716262062289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FE0-4CED-AD55-B6EBFB1EDDAF}"/>
                </c:ext>
              </c:extLst>
            </c:dLbl>
            <c:spPr>
              <a:solidFill>
                <a:srgbClr val="E64C4C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Hoja1!$F$2:$F$7</c:f>
              <c:numCache>
                <c:formatCode>0%</c:formatCode>
                <c:ptCount val="6"/>
                <c:pt idx="0">
                  <c:v>8.5999999999999993E-2</c:v>
                </c:pt>
                <c:pt idx="1">
                  <c:v>8.4000000000000005E-2</c:v>
                </c:pt>
                <c:pt idx="2">
                  <c:v>0.13800000000000001</c:v>
                </c:pt>
                <c:pt idx="3">
                  <c:v>0.11899999999999999</c:v>
                </c:pt>
                <c:pt idx="4">
                  <c:v>8.3000000000000004E-2</c:v>
                </c:pt>
                <c:pt idx="5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58-4FD9-AE97-38EE9A087B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83554318175E-2"/>
          <c:y val="0"/>
          <c:w val="0.96870867394662241"/>
          <c:h val="0.660215488441119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1F1957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4EF-4BF6-8292-D93F6C67AD2A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EF-4BF6-8292-D93F6C67AD2A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4EF-4BF6-8292-D93F6C67AD2A}"/>
              </c:ext>
            </c:extLst>
          </c:dPt>
          <c:dLbls>
            <c:dLbl>
              <c:idx val="18"/>
              <c:layout>
                <c:manualLayout>
                  <c:x val="-5.4749118063554146E-17"/>
                  <c:y val="-1.5348010704452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EF-4BF6-8292-D93F6C67AD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Hoja1!$A$2:$A$46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EUROPE</c:v>
                </c:pt>
                <c:pt idx="3">
                  <c:v>AFRICA</c:v>
                </c:pt>
                <c:pt idx="4">
                  <c:v>MENA</c:v>
                </c:pt>
                <c:pt idx="5">
                  <c:v>AMERICAS</c:v>
                </c:pt>
                <c:pt idx="6">
                  <c:v>PAKISTAN</c:v>
                </c:pt>
                <c:pt idx="7">
                  <c:v>INDONESIA</c:v>
                </c:pt>
                <c:pt idx="8">
                  <c:v>VIETNAM</c:v>
                </c:pt>
                <c:pt idx="9">
                  <c:v>SPAIN</c:v>
                </c:pt>
                <c:pt idx="10">
                  <c:v>SWEDEN</c:v>
                </c:pt>
                <c:pt idx="11">
                  <c:v>LAOS</c:v>
                </c:pt>
                <c:pt idx="12">
                  <c:v>IRAN</c:v>
                </c:pt>
                <c:pt idx="13">
                  <c:v>NETHERLANDS</c:v>
                </c:pt>
                <c:pt idx="14">
                  <c:v>ECUADOR</c:v>
                </c:pt>
                <c:pt idx="15">
                  <c:v>BELGIUM</c:v>
                </c:pt>
                <c:pt idx="16">
                  <c:v>UNITED KINGDOM</c:v>
                </c:pt>
                <c:pt idx="17">
                  <c:v>JAPAN</c:v>
                </c:pt>
                <c:pt idx="18">
                  <c:v>FRANCE</c:v>
                </c:pt>
                <c:pt idx="19">
                  <c:v>UNITED STATES</c:v>
                </c:pt>
                <c:pt idx="20">
                  <c:v>IVORY COAST</c:v>
                </c:pt>
                <c:pt idx="21">
                  <c:v>ARGENTINA</c:v>
                </c:pt>
                <c:pt idx="22">
                  <c:v>PARAGUAY</c:v>
                </c:pt>
                <c:pt idx="23">
                  <c:v>INDIA</c:v>
                </c:pt>
                <c:pt idx="24">
                  <c:v>BRAZIL</c:v>
                </c:pt>
                <c:pt idx="25">
                  <c:v>CHILE</c:v>
                </c:pt>
                <c:pt idx="26">
                  <c:v>ITALY</c:v>
                </c:pt>
                <c:pt idx="27">
                  <c:v>HONG KONG</c:v>
                </c:pt>
                <c:pt idx="28">
                  <c:v>FINLAND</c:v>
                </c:pt>
                <c:pt idx="29">
                  <c:v>GERMANY</c:v>
                </c:pt>
                <c:pt idx="30">
                  <c:v>CANADA</c:v>
                </c:pt>
                <c:pt idx="31">
                  <c:v>NIGERIA</c:v>
                </c:pt>
                <c:pt idx="32">
                  <c:v>MEXICO</c:v>
                </c:pt>
                <c:pt idx="33">
                  <c:v>POLAND</c:v>
                </c:pt>
                <c:pt idx="34">
                  <c:v>SLOVENIA</c:v>
                </c:pt>
                <c:pt idx="35">
                  <c:v>PHILIPPINES</c:v>
                </c:pt>
                <c:pt idx="36">
                  <c:v>PERU</c:v>
                </c:pt>
                <c:pt idx="37">
                  <c:v>SOUTH KOREA</c:v>
                </c:pt>
                <c:pt idx="38">
                  <c:v>TURKEY</c:v>
                </c:pt>
                <c:pt idx="39">
                  <c:v>IRELAND</c:v>
                </c:pt>
                <c:pt idx="40">
                  <c:v>MALAYSIA</c:v>
                </c:pt>
                <c:pt idx="41">
                  <c:v>PALESTINE</c:v>
                </c:pt>
                <c:pt idx="42">
                  <c:v>CROATIA</c:v>
                </c:pt>
                <c:pt idx="43">
                  <c:v>GREECE</c:v>
                </c:pt>
                <c:pt idx="44">
                  <c:v>SERBIA</c:v>
                </c:pt>
              </c:strCache>
            </c:strRef>
          </c:cat>
          <c:val>
            <c:numRef>
              <c:f>Hoja1!$B$2:$B$46</c:f>
              <c:numCache>
                <c:formatCode>0%</c:formatCode>
                <c:ptCount val="45"/>
                <c:pt idx="0">
                  <c:v>0.21</c:v>
                </c:pt>
                <c:pt idx="1">
                  <c:v>0.26</c:v>
                </c:pt>
                <c:pt idx="2">
                  <c:v>0.2</c:v>
                </c:pt>
                <c:pt idx="3">
                  <c:v>0.2</c:v>
                </c:pt>
                <c:pt idx="4">
                  <c:v>0.19</c:v>
                </c:pt>
                <c:pt idx="5">
                  <c:v>0.19</c:v>
                </c:pt>
                <c:pt idx="6">
                  <c:v>0.5</c:v>
                </c:pt>
                <c:pt idx="7">
                  <c:v>0.46</c:v>
                </c:pt>
                <c:pt idx="8">
                  <c:v>0.33</c:v>
                </c:pt>
                <c:pt idx="9">
                  <c:v>0.32</c:v>
                </c:pt>
                <c:pt idx="10">
                  <c:v>0.32</c:v>
                </c:pt>
                <c:pt idx="11">
                  <c:v>0.31</c:v>
                </c:pt>
                <c:pt idx="12">
                  <c:v>0.26</c:v>
                </c:pt>
                <c:pt idx="13">
                  <c:v>0.26</c:v>
                </c:pt>
                <c:pt idx="14">
                  <c:v>0.26</c:v>
                </c:pt>
                <c:pt idx="15">
                  <c:v>0.26</c:v>
                </c:pt>
                <c:pt idx="16">
                  <c:v>0.26</c:v>
                </c:pt>
                <c:pt idx="17">
                  <c:v>0.25</c:v>
                </c:pt>
                <c:pt idx="18">
                  <c:v>0.23</c:v>
                </c:pt>
                <c:pt idx="19">
                  <c:v>0.22</c:v>
                </c:pt>
                <c:pt idx="20">
                  <c:v>0.21</c:v>
                </c:pt>
                <c:pt idx="21">
                  <c:v>0.21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0.19</c:v>
                </c:pt>
                <c:pt idx="27">
                  <c:v>0.19</c:v>
                </c:pt>
                <c:pt idx="28">
                  <c:v>0.18</c:v>
                </c:pt>
                <c:pt idx="29">
                  <c:v>0.18</c:v>
                </c:pt>
                <c:pt idx="30">
                  <c:v>0.18</c:v>
                </c:pt>
                <c:pt idx="31">
                  <c:v>0.18</c:v>
                </c:pt>
                <c:pt idx="32">
                  <c:v>0.16</c:v>
                </c:pt>
                <c:pt idx="33">
                  <c:v>0.16</c:v>
                </c:pt>
                <c:pt idx="34">
                  <c:v>0.15</c:v>
                </c:pt>
                <c:pt idx="35">
                  <c:v>0.14000000000000001</c:v>
                </c:pt>
                <c:pt idx="36">
                  <c:v>0.14000000000000001</c:v>
                </c:pt>
                <c:pt idx="37">
                  <c:v>0.13</c:v>
                </c:pt>
                <c:pt idx="38">
                  <c:v>0.13</c:v>
                </c:pt>
                <c:pt idx="39">
                  <c:v>0.13</c:v>
                </c:pt>
                <c:pt idx="40">
                  <c:v>0.12</c:v>
                </c:pt>
                <c:pt idx="41">
                  <c:v>0.1</c:v>
                </c:pt>
                <c:pt idx="42">
                  <c:v>0.1</c:v>
                </c:pt>
                <c:pt idx="43">
                  <c:v>0.08</c:v>
                </c:pt>
                <c:pt idx="4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EF-4BF6-8292-D93F6C67AD2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EBC2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0648571736948181E-3"/>
                  <c:y val="-9.20880642267116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EF-4BF6-8292-D93F6C67AD2A}"/>
                </c:ext>
              </c:extLst>
            </c:dLbl>
            <c:dLbl>
              <c:idx val="18"/>
              <c:layout>
                <c:manualLayout>
                  <c:x val="0"/>
                  <c:y val="-4.9113634254246204E-2"/>
                </c:manualLayout>
              </c:layout>
              <c:tx>
                <c:rich>
                  <a:bodyPr/>
                  <a:lstStyle/>
                  <a:p>
                    <a:fld id="{8A2333B2-3F1A-46AB-8B80-8E55B81492E4}" type="VALUE">
                      <a:rPr lang="en-US" b="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D4EF-4BF6-8292-D93F6C67AD2A}"/>
                </c:ext>
              </c:extLst>
            </c:dLbl>
            <c:dLbl>
              <c:idx val="24"/>
              <c:layout>
                <c:manualLayout>
                  <c:x val="0"/>
                  <c:y val="-3.06960214089041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EF-4BF6-8292-D93F6C67AD2A}"/>
                </c:ext>
              </c:extLst>
            </c:dLbl>
            <c:dLbl>
              <c:idx val="34"/>
              <c:layout>
                <c:manualLayout>
                  <c:x val="2.1297143473895815E-3"/>
                  <c:y val="6.13920428178077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EF-4BF6-8292-D93F6C67AD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Hoja1!$A$2:$A$46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EUROPE</c:v>
                </c:pt>
                <c:pt idx="3">
                  <c:v>AFRICA</c:v>
                </c:pt>
                <c:pt idx="4">
                  <c:v>MENA</c:v>
                </c:pt>
                <c:pt idx="5">
                  <c:v>AMERICAS</c:v>
                </c:pt>
                <c:pt idx="6">
                  <c:v>PAKISTAN</c:v>
                </c:pt>
                <c:pt idx="7">
                  <c:v>INDONESIA</c:v>
                </c:pt>
                <c:pt idx="8">
                  <c:v>VIETNAM</c:v>
                </c:pt>
                <c:pt idx="9">
                  <c:v>SPAIN</c:v>
                </c:pt>
                <c:pt idx="10">
                  <c:v>SWEDEN</c:v>
                </c:pt>
                <c:pt idx="11">
                  <c:v>LAOS</c:v>
                </c:pt>
                <c:pt idx="12">
                  <c:v>IRAN</c:v>
                </c:pt>
                <c:pt idx="13">
                  <c:v>NETHERLANDS</c:v>
                </c:pt>
                <c:pt idx="14">
                  <c:v>ECUADOR</c:v>
                </c:pt>
                <c:pt idx="15">
                  <c:v>BELGIUM</c:v>
                </c:pt>
                <c:pt idx="16">
                  <c:v>UNITED KINGDOM</c:v>
                </c:pt>
                <c:pt idx="17">
                  <c:v>JAPAN</c:v>
                </c:pt>
                <c:pt idx="18">
                  <c:v>FRANCE</c:v>
                </c:pt>
                <c:pt idx="19">
                  <c:v>UNITED STATES</c:v>
                </c:pt>
                <c:pt idx="20">
                  <c:v>IVORY COAST</c:v>
                </c:pt>
                <c:pt idx="21">
                  <c:v>ARGENTINA</c:v>
                </c:pt>
                <c:pt idx="22">
                  <c:v>PARAGUAY</c:v>
                </c:pt>
                <c:pt idx="23">
                  <c:v>INDIA</c:v>
                </c:pt>
                <c:pt idx="24">
                  <c:v>BRAZIL</c:v>
                </c:pt>
                <c:pt idx="25">
                  <c:v>CHILE</c:v>
                </c:pt>
                <c:pt idx="26">
                  <c:v>ITALY</c:v>
                </c:pt>
                <c:pt idx="27">
                  <c:v>HONG KONG</c:v>
                </c:pt>
                <c:pt idx="28">
                  <c:v>FINLAND</c:v>
                </c:pt>
                <c:pt idx="29">
                  <c:v>GERMANY</c:v>
                </c:pt>
                <c:pt idx="30">
                  <c:v>CANADA</c:v>
                </c:pt>
                <c:pt idx="31">
                  <c:v>NIGERIA</c:v>
                </c:pt>
                <c:pt idx="32">
                  <c:v>MEXICO</c:v>
                </c:pt>
                <c:pt idx="33">
                  <c:v>POLAND</c:v>
                </c:pt>
                <c:pt idx="34">
                  <c:v>SLOVENIA</c:v>
                </c:pt>
                <c:pt idx="35">
                  <c:v>PHILIPPINES</c:v>
                </c:pt>
                <c:pt idx="36">
                  <c:v>PERU</c:v>
                </c:pt>
                <c:pt idx="37">
                  <c:v>SOUTH KOREA</c:v>
                </c:pt>
                <c:pt idx="38">
                  <c:v>TURKEY</c:v>
                </c:pt>
                <c:pt idx="39">
                  <c:v>IRELAND</c:v>
                </c:pt>
                <c:pt idx="40">
                  <c:v>MALAYSIA</c:v>
                </c:pt>
                <c:pt idx="41">
                  <c:v>PALESTINE</c:v>
                </c:pt>
                <c:pt idx="42">
                  <c:v>CROATIA</c:v>
                </c:pt>
                <c:pt idx="43">
                  <c:v>GREECE</c:v>
                </c:pt>
                <c:pt idx="44">
                  <c:v>SERBIA</c:v>
                </c:pt>
              </c:strCache>
            </c:strRef>
          </c:cat>
          <c:val>
            <c:numRef>
              <c:f>Hoja1!$C$2:$C$46</c:f>
              <c:numCache>
                <c:formatCode>0%</c:formatCode>
                <c:ptCount val="45"/>
                <c:pt idx="0">
                  <c:v>0.49</c:v>
                </c:pt>
                <c:pt idx="1">
                  <c:v>0.54</c:v>
                </c:pt>
                <c:pt idx="2">
                  <c:v>0.47</c:v>
                </c:pt>
                <c:pt idx="3">
                  <c:v>0.43</c:v>
                </c:pt>
                <c:pt idx="4">
                  <c:v>0.41</c:v>
                </c:pt>
                <c:pt idx="5">
                  <c:v>0.51</c:v>
                </c:pt>
                <c:pt idx="6">
                  <c:v>0.36</c:v>
                </c:pt>
                <c:pt idx="7">
                  <c:v>0.49</c:v>
                </c:pt>
                <c:pt idx="8">
                  <c:v>0.56999999999999995</c:v>
                </c:pt>
                <c:pt idx="9">
                  <c:v>0.44</c:v>
                </c:pt>
                <c:pt idx="10">
                  <c:v>0.4</c:v>
                </c:pt>
                <c:pt idx="11">
                  <c:v>0.56999999999999995</c:v>
                </c:pt>
                <c:pt idx="12">
                  <c:v>0.35</c:v>
                </c:pt>
                <c:pt idx="13">
                  <c:v>0.49</c:v>
                </c:pt>
                <c:pt idx="14">
                  <c:v>0.51</c:v>
                </c:pt>
                <c:pt idx="15">
                  <c:v>0.38</c:v>
                </c:pt>
                <c:pt idx="16">
                  <c:v>0.45</c:v>
                </c:pt>
                <c:pt idx="17">
                  <c:v>0.51</c:v>
                </c:pt>
                <c:pt idx="18">
                  <c:v>0.48</c:v>
                </c:pt>
                <c:pt idx="19">
                  <c:v>0.44</c:v>
                </c:pt>
                <c:pt idx="20">
                  <c:v>0.46</c:v>
                </c:pt>
                <c:pt idx="21">
                  <c:v>0.47</c:v>
                </c:pt>
                <c:pt idx="22">
                  <c:v>0.53</c:v>
                </c:pt>
                <c:pt idx="23">
                  <c:v>0.56000000000000005</c:v>
                </c:pt>
                <c:pt idx="24">
                  <c:v>0.52</c:v>
                </c:pt>
                <c:pt idx="25">
                  <c:v>0.46</c:v>
                </c:pt>
                <c:pt idx="26">
                  <c:v>0.48</c:v>
                </c:pt>
                <c:pt idx="27">
                  <c:v>0.57999999999999996</c:v>
                </c:pt>
                <c:pt idx="28">
                  <c:v>0.5</c:v>
                </c:pt>
                <c:pt idx="29">
                  <c:v>0.51</c:v>
                </c:pt>
                <c:pt idx="30">
                  <c:v>0.47</c:v>
                </c:pt>
                <c:pt idx="31">
                  <c:v>0.39</c:v>
                </c:pt>
                <c:pt idx="32">
                  <c:v>0.61</c:v>
                </c:pt>
                <c:pt idx="33">
                  <c:v>0.48399999999999999</c:v>
                </c:pt>
                <c:pt idx="34">
                  <c:v>0.49</c:v>
                </c:pt>
                <c:pt idx="35">
                  <c:v>0.61</c:v>
                </c:pt>
                <c:pt idx="36">
                  <c:v>0.62</c:v>
                </c:pt>
                <c:pt idx="37">
                  <c:v>0.55000000000000004</c:v>
                </c:pt>
                <c:pt idx="38">
                  <c:v>0.5</c:v>
                </c:pt>
                <c:pt idx="39">
                  <c:v>0.54</c:v>
                </c:pt>
                <c:pt idx="40">
                  <c:v>0.65</c:v>
                </c:pt>
                <c:pt idx="41">
                  <c:v>0.45</c:v>
                </c:pt>
                <c:pt idx="42">
                  <c:v>0.48</c:v>
                </c:pt>
                <c:pt idx="43">
                  <c:v>0.48</c:v>
                </c:pt>
                <c:pt idx="4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4EF-4BF6-8292-D93F6C67AD2A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E64C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Hoja1!$A$2:$A$46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EUROPE</c:v>
                </c:pt>
                <c:pt idx="3">
                  <c:v>AFRICA</c:v>
                </c:pt>
                <c:pt idx="4">
                  <c:v>MENA</c:v>
                </c:pt>
                <c:pt idx="5">
                  <c:v>AMERICAS</c:v>
                </c:pt>
                <c:pt idx="6">
                  <c:v>PAKISTAN</c:v>
                </c:pt>
                <c:pt idx="7">
                  <c:v>INDONESIA</c:v>
                </c:pt>
                <c:pt idx="8">
                  <c:v>VIETNAM</c:v>
                </c:pt>
                <c:pt idx="9">
                  <c:v>SPAIN</c:v>
                </c:pt>
                <c:pt idx="10">
                  <c:v>SWEDEN</c:v>
                </c:pt>
                <c:pt idx="11">
                  <c:v>LAOS</c:v>
                </c:pt>
                <c:pt idx="12">
                  <c:v>IRAN</c:v>
                </c:pt>
                <c:pt idx="13">
                  <c:v>NETHERLANDS</c:v>
                </c:pt>
                <c:pt idx="14">
                  <c:v>ECUADOR</c:v>
                </c:pt>
                <c:pt idx="15">
                  <c:v>BELGIUM</c:v>
                </c:pt>
                <c:pt idx="16">
                  <c:v>UNITED KINGDOM</c:v>
                </c:pt>
                <c:pt idx="17">
                  <c:v>JAPAN</c:v>
                </c:pt>
                <c:pt idx="18">
                  <c:v>FRANCE</c:v>
                </c:pt>
                <c:pt idx="19">
                  <c:v>UNITED STATES</c:v>
                </c:pt>
                <c:pt idx="20">
                  <c:v>IVORY COAST</c:v>
                </c:pt>
                <c:pt idx="21">
                  <c:v>ARGENTINA</c:v>
                </c:pt>
                <c:pt idx="22">
                  <c:v>PARAGUAY</c:v>
                </c:pt>
                <c:pt idx="23">
                  <c:v>INDIA</c:v>
                </c:pt>
                <c:pt idx="24">
                  <c:v>BRAZIL</c:v>
                </c:pt>
                <c:pt idx="25">
                  <c:v>CHILE</c:v>
                </c:pt>
                <c:pt idx="26">
                  <c:v>ITALY</c:v>
                </c:pt>
                <c:pt idx="27">
                  <c:v>HONG KONG</c:v>
                </c:pt>
                <c:pt idx="28">
                  <c:v>FINLAND</c:v>
                </c:pt>
                <c:pt idx="29">
                  <c:v>GERMANY</c:v>
                </c:pt>
                <c:pt idx="30">
                  <c:v>CANADA</c:v>
                </c:pt>
                <c:pt idx="31">
                  <c:v>NIGERIA</c:v>
                </c:pt>
                <c:pt idx="32">
                  <c:v>MEXICO</c:v>
                </c:pt>
                <c:pt idx="33">
                  <c:v>POLAND</c:v>
                </c:pt>
                <c:pt idx="34">
                  <c:v>SLOVENIA</c:v>
                </c:pt>
                <c:pt idx="35">
                  <c:v>PHILIPPINES</c:v>
                </c:pt>
                <c:pt idx="36">
                  <c:v>PERU</c:v>
                </c:pt>
                <c:pt idx="37">
                  <c:v>SOUTH KOREA</c:v>
                </c:pt>
                <c:pt idx="38">
                  <c:v>TURKEY</c:v>
                </c:pt>
                <c:pt idx="39">
                  <c:v>IRELAND</c:v>
                </c:pt>
                <c:pt idx="40">
                  <c:v>MALAYSIA</c:v>
                </c:pt>
                <c:pt idx="41">
                  <c:v>PALESTINE</c:v>
                </c:pt>
                <c:pt idx="42">
                  <c:v>CROATIA</c:v>
                </c:pt>
                <c:pt idx="43">
                  <c:v>GREECE</c:v>
                </c:pt>
                <c:pt idx="44">
                  <c:v>SERBIA</c:v>
                </c:pt>
              </c:strCache>
            </c:strRef>
          </c:cat>
          <c:val>
            <c:numRef>
              <c:f>Hoja1!$D$2:$D$46</c:f>
              <c:numCache>
                <c:formatCode>0%</c:formatCode>
                <c:ptCount val="45"/>
                <c:pt idx="0">
                  <c:v>0.3</c:v>
                </c:pt>
                <c:pt idx="1">
                  <c:v>0.2</c:v>
                </c:pt>
                <c:pt idx="2">
                  <c:v>0.32</c:v>
                </c:pt>
                <c:pt idx="3">
                  <c:v>0.38</c:v>
                </c:pt>
                <c:pt idx="4">
                  <c:v>0.4</c:v>
                </c:pt>
                <c:pt idx="5">
                  <c:v>0.3</c:v>
                </c:pt>
                <c:pt idx="6">
                  <c:v>0.14000000000000001</c:v>
                </c:pt>
                <c:pt idx="7">
                  <c:v>0.05</c:v>
                </c:pt>
                <c:pt idx="8">
                  <c:v>0.1</c:v>
                </c:pt>
                <c:pt idx="9">
                  <c:v>0.24</c:v>
                </c:pt>
                <c:pt idx="10">
                  <c:v>0.28000000000000003</c:v>
                </c:pt>
                <c:pt idx="11">
                  <c:v>0.13</c:v>
                </c:pt>
                <c:pt idx="12">
                  <c:v>0.4</c:v>
                </c:pt>
                <c:pt idx="13">
                  <c:v>0.25</c:v>
                </c:pt>
                <c:pt idx="14">
                  <c:v>0.24</c:v>
                </c:pt>
                <c:pt idx="15">
                  <c:v>0.36</c:v>
                </c:pt>
                <c:pt idx="16">
                  <c:v>0.28999999999999998</c:v>
                </c:pt>
                <c:pt idx="17">
                  <c:v>0.24</c:v>
                </c:pt>
                <c:pt idx="18">
                  <c:v>0.28999999999999998</c:v>
                </c:pt>
                <c:pt idx="19">
                  <c:v>0.34</c:v>
                </c:pt>
                <c:pt idx="20">
                  <c:v>0.33</c:v>
                </c:pt>
                <c:pt idx="21">
                  <c:v>0.32</c:v>
                </c:pt>
                <c:pt idx="22">
                  <c:v>0.28000000000000003</c:v>
                </c:pt>
                <c:pt idx="23">
                  <c:v>0.24</c:v>
                </c:pt>
                <c:pt idx="24">
                  <c:v>0.28000000000000003</c:v>
                </c:pt>
                <c:pt idx="25">
                  <c:v>0.34</c:v>
                </c:pt>
                <c:pt idx="26">
                  <c:v>0.34</c:v>
                </c:pt>
                <c:pt idx="27">
                  <c:v>0.24</c:v>
                </c:pt>
                <c:pt idx="28">
                  <c:v>0.32</c:v>
                </c:pt>
                <c:pt idx="29">
                  <c:v>0.32</c:v>
                </c:pt>
                <c:pt idx="30">
                  <c:v>0.35</c:v>
                </c:pt>
                <c:pt idx="31">
                  <c:v>0.44</c:v>
                </c:pt>
                <c:pt idx="32">
                  <c:v>0.23</c:v>
                </c:pt>
                <c:pt idx="33">
                  <c:v>0.35</c:v>
                </c:pt>
                <c:pt idx="34">
                  <c:v>0.36</c:v>
                </c:pt>
                <c:pt idx="35">
                  <c:v>0.25</c:v>
                </c:pt>
                <c:pt idx="36">
                  <c:v>0.24</c:v>
                </c:pt>
                <c:pt idx="37">
                  <c:v>0.31</c:v>
                </c:pt>
                <c:pt idx="38">
                  <c:v>0.37</c:v>
                </c:pt>
                <c:pt idx="39">
                  <c:v>0.33</c:v>
                </c:pt>
                <c:pt idx="40">
                  <c:v>0.23</c:v>
                </c:pt>
                <c:pt idx="41">
                  <c:v>0.45</c:v>
                </c:pt>
                <c:pt idx="42">
                  <c:v>0.42</c:v>
                </c:pt>
                <c:pt idx="43">
                  <c:v>0.44</c:v>
                </c:pt>
                <c:pt idx="44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E2-46C8-B065-EF042A195A7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33226880"/>
        <c:axId val="133228416"/>
      </c:barChart>
      <c:catAx>
        <c:axId val="1332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228416"/>
        <c:crosses val="autoZero"/>
        <c:auto val="1"/>
        <c:lblAlgn val="ctr"/>
        <c:lblOffset val="100"/>
        <c:noMultiLvlLbl val="0"/>
      </c:catAx>
      <c:valAx>
        <c:axId val="1332284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322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C4B2-417C-8F3B-356F986CBAA8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6-C4B2-417C-8F3B-356F986CBAA8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7-C4B2-417C-8F3B-356F986CBAA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C4B2-417C-8F3B-356F986CBAA8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C4B2-417C-8F3B-356F986CBAA8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A-C4B2-417C-8F3B-356F986CBAA8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4-C4B2-417C-8F3B-356F986CBAA8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3-C4B2-417C-8F3B-356F986CBAA8}"/>
              </c:ext>
            </c:extLst>
          </c:dPt>
          <c:dLbls>
            <c:dLbl>
              <c:idx val="0"/>
              <c:layout>
                <c:manualLayout>
                  <c:x val="0.15964802011313639"/>
                  <c:y val="-4.7305082893782683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51844042091599E-2"/>
                      <c:h val="7.52821070616165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4B2-417C-8F3B-356F986CBAA8}"/>
                </c:ext>
              </c:extLst>
            </c:dLbl>
            <c:dLbl>
              <c:idx val="1"/>
              <c:layout>
                <c:manualLayout>
                  <c:x val="0.14162324364875004"/>
                  <c:y val="4.9666736200097348E-7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996107134891837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4B2-417C-8F3B-356F986CBAA8}"/>
                </c:ext>
              </c:extLst>
            </c:dLbl>
            <c:dLbl>
              <c:idx val="2"/>
              <c:layout>
                <c:manualLayout>
                  <c:x val="0.13389833944972729"/>
                  <c:y val="4.9666736200097348E-7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996107134891837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4B2-417C-8F3B-356F986CBAA8}"/>
                </c:ext>
              </c:extLst>
            </c:dLbl>
            <c:dLbl>
              <c:idx val="3"/>
              <c:layout>
                <c:manualLayout>
                  <c:x val="8.4973946189250013E-2"/>
                  <c:y val="1.5770430411935911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336063745666145E-2"/>
                      <c:h val="6.26667560667918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4B2-417C-8F3B-356F986CBAA8}"/>
                </c:ext>
              </c:extLst>
            </c:dLbl>
            <c:dLbl>
              <c:idx val="4"/>
              <c:layout>
                <c:manualLayout>
                  <c:x val="6.6949169724863644E-2"/>
                  <c:y val="-6.3064338290073603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336063745666145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4B2-417C-8F3B-356F986CBAA8}"/>
                </c:ext>
              </c:extLst>
            </c:dLbl>
            <c:dLbl>
              <c:idx val="5"/>
              <c:layout>
                <c:manualLayout>
                  <c:x val="6.694916972486363E-2"/>
                  <c:y val="3.1544585829086902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63593601102978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4B2-417C-8F3B-356F986CBAA8}"/>
                </c:ext>
              </c:extLst>
            </c:dLbl>
            <c:dLbl>
              <c:idx val="6"/>
              <c:layout>
                <c:manualLayout>
                  <c:x val="5.228827477139554E-2"/>
                  <c:y val="-7.9196094207864068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199793191541123E-2"/>
                      <c:h val="7.79516941323717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B2-417C-8F3B-356F986CBAA8}"/>
                </c:ext>
              </c:extLst>
            </c:dLbl>
            <c:dLbl>
              <c:idx val="7"/>
              <c:layout>
                <c:manualLayout>
                  <c:x val="4.4127146651527747E-2"/>
                  <c:y val="1.4900020861185597E-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83282982907883E-2"/>
                      <c:h val="8.22195567740461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B2-417C-8F3B-356F986CB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0.24</c:v>
                </c:pt>
                <c:pt idx="1">
                  <c:v>0.21</c:v>
                </c:pt>
                <c:pt idx="2">
                  <c:v>0.19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0.04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2-417C-8F3B-356F986CBA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0.76</c:v>
                </c:pt>
                <c:pt idx="1">
                  <c:v>0.79</c:v>
                </c:pt>
                <c:pt idx="2">
                  <c:v>0.81</c:v>
                </c:pt>
                <c:pt idx="3">
                  <c:v>0.91</c:v>
                </c:pt>
                <c:pt idx="4">
                  <c:v>0.92999999999999994</c:v>
                </c:pt>
                <c:pt idx="5">
                  <c:v>0.94</c:v>
                </c:pt>
                <c:pt idx="6">
                  <c:v>0.96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B2-417C-8F3B-356F986CB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F80F-4001-8D8C-D251BF6B69BA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F80F-4001-8D8C-D251BF6B69BA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F80F-4001-8D8C-D251BF6B69B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F80F-4001-8D8C-D251BF6B69BA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F80F-4001-8D8C-D251BF6B69BA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F80F-4001-8D8C-D251BF6B69BA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F80F-4001-8D8C-D251BF6B69BA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F80F-4001-8D8C-D251BF6B69BA}"/>
              </c:ext>
            </c:extLst>
          </c:dPt>
          <c:dLbls>
            <c:dLbl>
              <c:idx val="0"/>
              <c:layout>
                <c:manualLayout>
                  <c:x val="0.15964802011313639"/>
                  <c:y val="-4.7305082893782683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51844042091599E-2"/>
                      <c:h val="7.52821070616165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80F-4001-8D8C-D251BF6B69BA}"/>
                </c:ext>
              </c:extLst>
            </c:dLbl>
            <c:dLbl>
              <c:idx val="1"/>
              <c:layout>
                <c:manualLayout>
                  <c:x val="0.15449808398045459"/>
                  <c:y val="7.4500104300146022E-7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996107134891837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80F-4001-8D8C-D251BF6B69BA}"/>
                </c:ext>
              </c:extLst>
            </c:dLbl>
            <c:dLbl>
              <c:idx val="2"/>
              <c:layout>
                <c:manualLayout>
                  <c:x val="0.15449808398045459"/>
                  <c:y val="7.4500104300146022E-7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996107134891837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80F-4001-8D8C-D251BF6B69BA}"/>
                </c:ext>
              </c:extLst>
            </c:dLbl>
            <c:dLbl>
              <c:idx val="3"/>
              <c:layout>
                <c:manualLayout>
                  <c:x val="8.4973946189250013E-2"/>
                  <c:y val="1.5770430411935911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336063745666145E-2"/>
                      <c:h val="6.26667560667918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80F-4001-8D8C-D251BF6B69BA}"/>
                </c:ext>
              </c:extLst>
            </c:dLbl>
            <c:dLbl>
              <c:idx val="4"/>
              <c:layout>
                <c:manualLayout>
                  <c:x val="6.6949169724863644E-2"/>
                  <c:y val="-6.3064338290073603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336063745666145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80F-4001-8D8C-D251BF6B69BA}"/>
                </c:ext>
              </c:extLst>
            </c:dLbl>
            <c:dLbl>
              <c:idx val="5"/>
              <c:layout>
                <c:manualLayout>
                  <c:x val="6.694916972486363E-2"/>
                  <c:y val="3.1544585829086902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63593601102978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80F-4001-8D8C-D251BF6B69BA}"/>
                </c:ext>
              </c:extLst>
            </c:dLbl>
            <c:dLbl>
              <c:idx val="6"/>
              <c:layout>
                <c:manualLayout>
                  <c:x val="5.228827477139554E-2"/>
                  <c:y val="-7.9196094207864068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199793191541123E-2"/>
                      <c:h val="7.79516941323717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80F-4001-8D8C-D251BF6B69BA}"/>
                </c:ext>
              </c:extLst>
            </c:dLbl>
            <c:dLbl>
              <c:idx val="7"/>
              <c:layout>
                <c:manualLayout>
                  <c:x val="4.4127146651527747E-2"/>
                  <c:y val="1.4900020861185597E-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83282982907883E-2"/>
                      <c:h val="8.22195567740461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80F-4001-8D8C-D251BF6B69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</c:v>
                </c:pt>
                <c:pt idx="1">
                  <c:v>0.22</c:v>
                </c:pt>
                <c:pt idx="2">
                  <c:v>0.22</c:v>
                </c:pt>
                <c:pt idx="3">
                  <c:v>0.09</c:v>
                </c:pt>
                <c:pt idx="4">
                  <c:v>0.06</c:v>
                </c:pt>
                <c:pt idx="5">
                  <c:v>7.0000000000000007E-2</c:v>
                </c:pt>
                <c:pt idx="6">
                  <c:v>0.04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80F-4001-8D8C-D251BF6B69B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0.8</c:v>
                </c:pt>
                <c:pt idx="1">
                  <c:v>0.78</c:v>
                </c:pt>
                <c:pt idx="2">
                  <c:v>0.78</c:v>
                </c:pt>
                <c:pt idx="3">
                  <c:v>0.91</c:v>
                </c:pt>
                <c:pt idx="4">
                  <c:v>0.94</c:v>
                </c:pt>
                <c:pt idx="5">
                  <c:v>0.92999999999999994</c:v>
                </c:pt>
                <c:pt idx="6">
                  <c:v>0.96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80F-4001-8D8C-D251BF6B69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9315-4341-9FCE-29F472CF09AD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9315-4341-9FCE-29F472CF09AD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9315-4341-9FCE-29F472CF09AD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9315-4341-9FCE-29F472CF09AD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9315-4341-9FCE-29F472CF09AD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9315-4341-9FCE-29F472CF09AD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9315-4341-9FCE-29F472CF09AD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9315-4341-9FCE-29F472CF09AD}"/>
              </c:ext>
            </c:extLst>
          </c:dPt>
          <c:dLbls>
            <c:dLbl>
              <c:idx val="0"/>
              <c:layout>
                <c:manualLayout>
                  <c:x val="0.18797266884288641"/>
                  <c:y val="-7.8838493707224563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051844042091599E-2"/>
                      <c:h val="5.00514050719670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315-4341-9FCE-29F472CF09AD}"/>
                </c:ext>
              </c:extLst>
            </c:dLbl>
            <c:dLbl>
              <c:idx val="1"/>
              <c:layout>
                <c:manualLayout>
                  <c:x val="0.15192311591411367"/>
                  <c:y val="7.4500104300146022E-7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996107134891837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315-4341-9FCE-29F472CF09AD}"/>
                </c:ext>
              </c:extLst>
            </c:dLbl>
            <c:dLbl>
              <c:idx val="2"/>
              <c:layout>
                <c:manualLayout>
                  <c:x val="0.11844853105168182"/>
                  <c:y val="7.4500104300146022E-7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996107134891837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315-4341-9FCE-29F472CF09AD}"/>
                </c:ext>
              </c:extLst>
            </c:dLbl>
            <c:dLbl>
              <c:idx val="3"/>
              <c:layout>
                <c:manualLayout>
                  <c:x val="8.4973946189250013E-2"/>
                  <c:y val="1.5770430411935911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336063745666145E-2"/>
                      <c:h val="6.26667560667918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315-4341-9FCE-29F472CF09AD}"/>
                </c:ext>
              </c:extLst>
            </c:dLbl>
            <c:dLbl>
              <c:idx val="4"/>
              <c:layout>
                <c:manualLayout>
                  <c:x val="6.6949169724863644E-2"/>
                  <c:y val="-6.3064338290073603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336063745666145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315-4341-9FCE-29F472CF09AD}"/>
                </c:ext>
              </c:extLst>
            </c:dLbl>
            <c:dLbl>
              <c:idx val="5"/>
              <c:layout>
                <c:manualLayout>
                  <c:x val="6.694916972486363E-2"/>
                  <c:y val="3.1544585829086902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63593601102978E-2"/>
                      <c:h val="7.21282693129103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315-4341-9FCE-29F472CF09AD}"/>
                </c:ext>
              </c:extLst>
            </c:dLbl>
            <c:dLbl>
              <c:idx val="6"/>
              <c:layout>
                <c:manualLayout>
                  <c:x val="5.228827477139554E-2"/>
                  <c:y val="-7.9196094207864068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199793191541123E-2"/>
                      <c:h val="7.79516941323717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315-4341-9FCE-29F472CF09AD}"/>
                </c:ext>
              </c:extLst>
            </c:dLbl>
            <c:dLbl>
              <c:idx val="7"/>
              <c:layout>
                <c:manualLayout>
                  <c:x val="4.4127146651527747E-2"/>
                  <c:y val="1.4900020861185597E-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483282982907883E-2"/>
                      <c:h val="8.22195567740461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9315-4341-9FCE-29F472CF09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0.27</c:v>
                </c:pt>
                <c:pt idx="1">
                  <c:v>0.21</c:v>
                </c:pt>
                <c:pt idx="2">
                  <c:v>0.15</c:v>
                </c:pt>
                <c:pt idx="3">
                  <c:v>0.09</c:v>
                </c:pt>
                <c:pt idx="4">
                  <c:v>0.08</c:v>
                </c:pt>
                <c:pt idx="5">
                  <c:v>0.06</c:v>
                </c:pt>
                <c:pt idx="6">
                  <c:v>0.04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315-4341-9FCE-29F472CF09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0.73</c:v>
                </c:pt>
                <c:pt idx="1">
                  <c:v>0.79</c:v>
                </c:pt>
                <c:pt idx="2">
                  <c:v>0.85</c:v>
                </c:pt>
                <c:pt idx="3">
                  <c:v>0.91</c:v>
                </c:pt>
                <c:pt idx="4">
                  <c:v>0.92</c:v>
                </c:pt>
                <c:pt idx="5">
                  <c:v>0.94</c:v>
                </c:pt>
                <c:pt idx="6">
                  <c:v>0.96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315-4341-9FCE-29F472CF09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C4B2-417C-8F3B-356F986CBAA8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6-C4B2-417C-8F3B-356F986CBAA8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7-C4B2-417C-8F3B-356F986CBAA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C4B2-417C-8F3B-356F986CBAA8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C4B2-417C-8F3B-356F986CBAA8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A-C4B2-417C-8F3B-356F986CBAA8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4-C4B2-417C-8F3B-356F986CBAA8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3-C4B2-417C-8F3B-356F986CBAA8}"/>
              </c:ext>
            </c:extLst>
          </c:dPt>
          <c:dLbls>
            <c:dLbl>
              <c:idx val="0"/>
              <c:layout>
                <c:manualLayout>
                  <c:x val="0.16874240931277068"/>
                  <c:y val="-4.7302879393258147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4B2-417C-8F3B-356F986CBAA8}"/>
                </c:ext>
              </c:extLst>
            </c:dLbl>
            <c:dLbl>
              <c:idx val="1"/>
              <c:layout>
                <c:manualLayout>
                  <c:x val="0.16942992896166342"/>
                  <c:y val="1.5270663667296812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4B2-417C-8F3B-356F986CBAA8}"/>
                </c:ext>
              </c:extLst>
            </c:dLbl>
            <c:dLbl>
              <c:idx val="2"/>
              <c:layout>
                <c:manualLayout>
                  <c:x val="0.12532725887394303"/>
                  <c:y val="-1.629676369394247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4B2-417C-8F3B-356F986CBAA8}"/>
                </c:ext>
              </c:extLst>
            </c:dLbl>
            <c:dLbl>
              <c:idx val="3"/>
              <c:layout>
                <c:manualLayout>
                  <c:x val="9.5223739086596842E-2"/>
                  <c:y val="-1.6368862267112285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4B2-417C-8F3B-356F986CBAA8}"/>
                </c:ext>
              </c:extLst>
            </c:dLbl>
            <c:dLbl>
              <c:idx val="4"/>
              <c:layout>
                <c:manualLayout>
                  <c:x val="9.084047526295283E-2"/>
                  <c:y val="-4.7793895538116487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4B2-417C-8F3B-356F986CBAA8}"/>
                </c:ext>
              </c:extLst>
            </c:dLbl>
            <c:dLbl>
              <c:idx val="5"/>
              <c:layout>
                <c:manualLayout>
                  <c:x val="9.4785126263204927E-2"/>
                  <c:y val="-1.6336542217070904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4B2-417C-8F3B-356F986CBAA8}"/>
                </c:ext>
              </c:extLst>
            </c:dLbl>
            <c:dLbl>
              <c:idx val="6"/>
              <c:layout>
                <c:manualLayout>
                  <c:x val="6.6200460024290197E-2"/>
                  <c:y val="-6.146527670562227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B2-417C-8F3B-356F986CBAA8}"/>
                </c:ext>
              </c:extLst>
            </c:dLbl>
            <c:dLbl>
              <c:idx val="7"/>
              <c:layout>
                <c:manualLayout>
                  <c:x val="6.3444897339535733E-2"/>
                  <c:y val="-3.59747018537537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B2-417C-8F3B-356F986CB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0.23</c:v>
                </c:pt>
                <c:pt idx="1">
                  <c:v>0.23300000000000001</c:v>
                </c:pt>
                <c:pt idx="2">
                  <c:v>0.14499999999999999</c:v>
                </c:pt>
                <c:pt idx="3">
                  <c:v>0.06</c:v>
                </c:pt>
                <c:pt idx="4">
                  <c:v>0.09</c:v>
                </c:pt>
                <c:pt idx="5">
                  <c:v>0.09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2-417C-8F3B-356F986CBA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0.77</c:v>
                </c:pt>
                <c:pt idx="1">
                  <c:v>0.76700000000000002</c:v>
                </c:pt>
                <c:pt idx="2">
                  <c:v>0.85499999999999998</c:v>
                </c:pt>
                <c:pt idx="3">
                  <c:v>0.94</c:v>
                </c:pt>
                <c:pt idx="4">
                  <c:v>0.91</c:v>
                </c:pt>
                <c:pt idx="5">
                  <c:v>0.91</c:v>
                </c:pt>
                <c:pt idx="6">
                  <c:v>0.97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B2-417C-8F3B-356F986CB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A979-41BD-880F-C3CBD6BA5819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A979-41BD-880F-C3CBD6BA5819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A979-41BD-880F-C3CBD6BA5819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A979-41BD-880F-C3CBD6BA5819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A979-41BD-880F-C3CBD6BA5819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A979-41BD-880F-C3CBD6BA5819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A979-41BD-880F-C3CBD6BA5819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A979-41BD-880F-C3CBD6BA5819}"/>
              </c:ext>
            </c:extLst>
          </c:dPt>
          <c:dLbls>
            <c:dLbl>
              <c:idx val="0"/>
              <c:layout>
                <c:manualLayout>
                  <c:x val="0.19602591718417012"/>
                  <c:y val="-1.5726190502827844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979-41BD-880F-C3CBD6BA5819}"/>
                </c:ext>
              </c:extLst>
            </c:dLbl>
            <c:dLbl>
              <c:idx val="1"/>
              <c:layout>
                <c:manualLayout>
                  <c:x val="0.16942992896166342"/>
                  <c:y val="1.5270663667296812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979-41BD-880F-C3CBD6BA5819}"/>
                </c:ext>
              </c:extLst>
            </c:dLbl>
            <c:dLbl>
              <c:idx val="2"/>
              <c:layout>
                <c:manualLayout>
                  <c:x val="0.12987433116020075"/>
                  <c:y val="1.5276195959944567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979-41BD-880F-C3CBD6BA5819}"/>
                </c:ext>
              </c:extLst>
            </c:dLbl>
            <c:dLbl>
              <c:idx val="3"/>
              <c:layout>
                <c:manualLayout>
                  <c:x val="8.6129236462797035E-2"/>
                  <c:y val="7.8358718246483716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979-41BD-880F-C3CBD6BA5819}"/>
                </c:ext>
              </c:extLst>
            </c:dLbl>
            <c:dLbl>
              <c:idx val="4"/>
              <c:layout>
                <c:manualLayout>
                  <c:x val="9.0840522805856277E-2"/>
                  <c:y val="-4.7798641296396801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979-41BD-880F-C3CBD6BA5819}"/>
                </c:ext>
              </c:extLst>
            </c:dLbl>
            <c:dLbl>
              <c:idx val="5"/>
              <c:layout>
                <c:manualLayout>
                  <c:x val="8.5690586673174446E-2"/>
                  <c:y val="4.681028282276371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979-41BD-880F-C3CBD6BA5819}"/>
                </c:ext>
              </c:extLst>
            </c:dLbl>
            <c:dLbl>
              <c:idx val="6"/>
              <c:layout>
                <c:manualLayout>
                  <c:x val="7.0747763129450691E-2"/>
                  <c:y val="-9.3047521311494311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979-41BD-880F-C3CBD6BA5819}"/>
                </c:ext>
              </c:extLst>
            </c:dLbl>
            <c:dLbl>
              <c:idx val="7"/>
              <c:layout>
                <c:manualLayout>
                  <c:x val="6.3444890113899505E-2"/>
                  <c:y val="-3.51758402911408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A979-41BD-880F-C3CBD6BA58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0.28999999999999998</c:v>
                </c:pt>
                <c:pt idx="1">
                  <c:v>0.24</c:v>
                </c:pt>
                <c:pt idx="2">
                  <c:v>0.15</c:v>
                </c:pt>
                <c:pt idx="3">
                  <c:v>0.06</c:v>
                </c:pt>
                <c:pt idx="4">
                  <c:v>0.09</c:v>
                </c:pt>
                <c:pt idx="5">
                  <c:v>0.08</c:v>
                </c:pt>
                <c:pt idx="6">
                  <c:v>0.02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979-41BD-880F-C3CBD6BA58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0.71</c:v>
                </c:pt>
                <c:pt idx="1">
                  <c:v>0.76</c:v>
                </c:pt>
                <c:pt idx="2">
                  <c:v>0.85</c:v>
                </c:pt>
                <c:pt idx="3">
                  <c:v>0.94</c:v>
                </c:pt>
                <c:pt idx="4">
                  <c:v>0.91</c:v>
                </c:pt>
                <c:pt idx="5">
                  <c:v>0.92</c:v>
                </c:pt>
                <c:pt idx="6">
                  <c:v>0.98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979-41BD-880F-C3CBD6BA58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59E6-448C-A214-B416C9060401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59E6-448C-A214-B416C9060401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59E6-448C-A214-B416C9060401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59E6-448C-A214-B416C9060401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59E6-448C-A214-B416C9060401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59E6-448C-A214-B416C9060401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59E6-448C-A214-B416C9060401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59E6-448C-A214-B416C9060401}"/>
              </c:ext>
            </c:extLst>
          </c:dPt>
          <c:dLbls>
            <c:dLbl>
              <c:idx val="0"/>
              <c:layout>
                <c:manualLayout>
                  <c:x val="0.191474011205573"/>
                  <c:y val="-4.7300393235562661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E6-448C-A214-B416C9060401}"/>
                </c:ext>
              </c:extLst>
            </c:dLbl>
            <c:dLbl>
              <c:idx val="1"/>
              <c:layout>
                <c:manualLayout>
                  <c:x val="0.16942992896166342"/>
                  <c:y val="1.5270663667296812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E6-448C-A214-B416C9060401}"/>
                </c:ext>
              </c:extLst>
            </c:dLbl>
            <c:dLbl>
              <c:idx val="2"/>
              <c:layout>
                <c:manualLayout>
                  <c:x val="0.14806351543344257"/>
                  <c:y val="-1.6291791378552068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E6-448C-A214-B416C9060401}"/>
                </c:ext>
              </c:extLst>
            </c:dLbl>
            <c:dLbl>
              <c:idx val="3"/>
              <c:layout>
                <c:manualLayout>
                  <c:x val="8.1581806125254952E-2"/>
                  <c:y val="7.8346287458005738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9E6-448C-A214-B416C9060401}"/>
                </c:ext>
              </c:extLst>
            </c:dLbl>
            <c:dLbl>
              <c:idx val="4"/>
              <c:layout>
                <c:manualLayout>
                  <c:x val="9.0840522805856277E-2"/>
                  <c:y val="-4.7798641296396801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9E6-448C-A214-B416C9060401}"/>
                </c:ext>
              </c:extLst>
            </c:dLbl>
            <c:dLbl>
              <c:idx val="5"/>
              <c:layout>
                <c:manualLayout>
                  <c:x val="8.5690586673174446E-2"/>
                  <c:y val="4.681028282276371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9E6-448C-A214-B416C9060401}"/>
                </c:ext>
              </c:extLst>
            </c:dLbl>
            <c:dLbl>
              <c:idx val="6"/>
              <c:layout>
                <c:manualLayout>
                  <c:x val="7.0747763129450691E-2"/>
                  <c:y val="-9.3047521311494311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9E6-448C-A214-B416C9060401}"/>
                </c:ext>
              </c:extLst>
            </c:dLbl>
            <c:dLbl>
              <c:idx val="7"/>
              <c:layout>
                <c:manualLayout>
                  <c:x val="6.3444890113899505E-2"/>
                  <c:y val="-3.51758402911408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59E6-448C-A214-B416C9060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0.28999999999999998</c:v>
                </c:pt>
                <c:pt idx="1">
                  <c:v>0.23</c:v>
                </c:pt>
                <c:pt idx="2">
                  <c:v>0.19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9E6-448C-A214-B416C906040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0.71</c:v>
                </c:pt>
                <c:pt idx="1">
                  <c:v>0.77</c:v>
                </c:pt>
                <c:pt idx="2">
                  <c:v>0.81</c:v>
                </c:pt>
                <c:pt idx="3">
                  <c:v>0.94</c:v>
                </c:pt>
                <c:pt idx="4">
                  <c:v>0.92999999999999994</c:v>
                </c:pt>
                <c:pt idx="5">
                  <c:v>0.95</c:v>
                </c:pt>
                <c:pt idx="6">
                  <c:v>0.97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9E6-448C-A214-B416C90604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2.0222946037377419E-2"/>
                  <c:y val="2.894717951609756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7F-4AB8-B482-084FDF349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0.19</c:v>
                </c:pt>
                <c:pt idx="1">
                  <c:v>0.17799999999999999</c:v>
                </c:pt>
                <c:pt idx="2">
                  <c:v>0.157</c:v>
                </c:pt>
                <c:pt idx="3">
                  <c:v>0.23899999999999999</c:v>
                </c:pt>
                <c:pt idx="4">
                  <c:v>0.16200000000000001</c:v>
                </c:pt>
                <c:pt idx="5">
                  <c:v>8.6999999999999994E-2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F-4AB8-B482-084FDF349DF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9CC9E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0.6</c:v>
                </c:pt>
                <c:pt idx="1">
                  <c:v>0.58199999999999996</c:v>
                </c:pt>
                <c:pt idx="2">
                  <c:v>0.502</c:v>
                </c:pt>
                <c:pt idx="3">
                  <c:v>0.57799999999999996</c:v>
                </c:pt>
                <c:pt idx="4">
                  <c:v>0.55900000000000005</c:v>
                </c:pt>
                <c:pt idx="5">
                  <c:v>0.53300000000000003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7F-4AB8-B482-084FDF349DF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EB0B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B0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57F-4AB8-B482-084FDF349DFD}"/>
              </c:ext>
            </c:extLst>
          </c:dPt>
          <c:dPt>
            <c:idx val="1"/>
            <c:invertIfNegative val="0"/>
            <c:bubble3D val="0"/>
            <c:spPr>
              <a:solidFill>
                <a:srgbClr val="FEB0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57F-4AB8-B482-084FDF349DFD}"/>
              </c:ext>
            </c:extLst>
          </c:dPt>
          <c:dPt>
            <c:idx val="2"/>
            <c:invertIfNegative val="0"/>
            <c:bubble3D val="0"/>
            <c:spPr>
              <a:solidFill>
                <a:srgbClr val="FEB0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57F-4AB8-B482-084FDF349DFD}"/>
              </c:ext>
            </c:extLst>
          </c:dPt>
          <c:dPt>
            <c:idx val="3"/>
            <c:invertIfNegative val="0"/>
            <c:bubble3D val="0"/>
            <c:spPr>
              <a:solidFill>
                <a:srgbClr val="FEB0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57F-4AB8-B482-084FDF349DFD}"/>
              </c:ext>
            </c:extLst>
          </c:dPt>
          <c:dPt>
            <c:idx val="4"/>
            <c:invertIfNegative val="0"/>
            <c:bubble3D val="0"/>
            <c:spPr>
              <a:solidFill>
                <a:srgbClr val="FEB0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657F-4AB8-B482-084FDF349DFD}"/>
              </c:ext>
            </c:extLst>
          </c:dPt>
          <c:dPt>
            <c:idx val="5"/>
            <c:invertIfNegative val="0"/>
            <c:bubble3D val="0"/>
            <c:spPr>
              <a:solidFill>
                <a:srgbClr val="FEB0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657F-4AB8-B482-084FDF349D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Hoja1!$D$2:$D$7</c:f>
              <c:numCache>
                <c:formatCode>0%</c:formatCode>
                <c:ptCount val="6"/>
                <c:pt idx="0">
                  <c:v>0.17699999999999999</c:v>
                </c:pt>
                <c:pt idx="1">
                  <c:v>0.20399999999999999</c:v>
                </c:pt>
                <c:pt idx="2">
                  <c:v>0.27300000000000002</c:v>
                </c:pt>
                <c:pt idx="3">
                  <c:v>0.156</c:v>
                </c:pt>
                <c:pt idx="4">
                  <c:v>0.223</c:v>
                </c:pt>
                <c:pt idx="5">
                  <c:v>0.27900000000000003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57F-4AB8-B482-084FDF349DF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E4A6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3AC-45E2-8464-DF776E2F9A52}"/>
                </c:ext>
              </c:extLst>
            </c:dLbl>
            <c:dLbl>
              <c:idx val="2"/>
              <c:layout>
                <c:manualLayout>
                  <c:x val="6.740982012459016E-3"/>
                  <c:y val="-1.102858591870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57F-4AB8-B482-084FDF349D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Full</c:v>
                </c:pt>
                <c:pt idx="1">
                  <c:v>Part </c:v>
                </c:pt>
                <c:pt idx="2">
                  <c:v>unen</c:v>
                </c:pt>
                <c:pt idx="3">
                  <c:v>stud</c:v>
                </c:pt>
                <c:pt idx="4">
                  <c:v>house</c:v>
                </c:pt>
                <c:pt idx="5">
                  <c:v>retird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2.4E-2</c:v>
                </c:pt>
                <c:pt idx="1">
                  <c:v>2.7E-2</c:v>
                </c:pt>
                <c:pt idx="2">
                  <c:v>5.3999999999999999E-2</c:v>
                </c:pt>
                <c:pt idx="3">
                  <c:v>0.02</c:v>
                </c:pt>
                <c:pt idx="4">
                  <c:v>4.8000000000000001E-2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57F-4AB8-B482-084FDF349D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553152"/>
        <c:axId val="213554688"/>
      </c:barChart>
      <c:catAx>
        <c:axId val="213553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554688"/>
        <c:crosses val="autoZero"/>
        <c:auto val="1"/>
        <c:lblAlgn val="ctr"/>
        <c:lblOffset val="100"/>
        <c:noMultiLvlLbl val="0"/>
      </c:catAx>
      <c:valAx>
        <c:axId val="2135546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55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8091959027479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DAAB-4644-B0EF-61661345EAD0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DAAB-4644-B0EF-61661345EAD0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DAAB-4644-B0EF-61661345EAD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DAAB-4644-B0EF-61661345EAD0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DAAB-4644-B0EF-61661345EAD0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DAAB-4644-B0EF-61661345EAD0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DAAB-4644-B0EF-61661345EAD0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DAAB-4644-B0EF-61661345EAD0}"/>
              </c:ext>
            </c:extLst>
          </c:dPt>
          <c:dLbls>
            <c:dLbl>
              <c:idx val="0"/>
              <c:layout>
                <c:manualLayout>
                  <c:x val="0.18693149163914713"/>
                  <c:y val="-4.7305127710299917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AAB-4644-B0EF-61661345EAD0}"/>
                </c:ext>
              </c:extLst>
            </c:dLbl>
            <c:dLbl>
              <c:idx val="1"/>
              <c:layout>
                <c:manualLayout>
                  <c:x val="0.16942992896166342"/>
                  <c:y val="1.5270663667296812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AAB-4644-B0EF-61661345EAD0}"/>
                </c:ext>
              </c:extLst>
            </c:dLbl>
            <c:dLbl>
              <c:idx val="2"/>
              <c:layout>
                <c:manualLayout>
                  <c:x val="0.15261076674534246"/>
                  <c:y val="-1.6294277536247558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AAB-4644-B0EF-61661345EAD0}"/>
                </c:ext>
              </c:extLst>
            </c:dLbl>
            <c:dLbl>
              <c:idx val="3"/>
              <c:layout>
                <c:manualLayout>
                  <c:x val="8.1581806125254952E-2"/>
                  <c:y val="7.8346287458005738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AAB-4644-B0EF-61661345EAD0}"/>
                </c:ext>
              </c:extLst>
            </c:dLbl>
            <c:dLbl>
              <c:idx val="4"/>
              <c:layout>
                <c:manualLayout>
                  <c:x val="9.0840522805856277E-2"/>
                  <c:y val="-4.7798641296396801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AAB-4644-B0EF-61661345EAD0}"/>
                </c:ext>
              </c:extLst>
            </c:dLbl>
            <c:dLbl>
              <c:idx val="5"/>
              <c:layout>
                <c:manualLayout>
                  <c:x val="8.5690586673174446E-2"/>
                  <c:y val="4.681028282276371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AAB-4644-B0EF-61661345EAD0}"/>
                </c:ext>
              </c:extLst>
            </c:dLbl>
            <c:dLbl>
              <c:idx val="6"/>
              <c:layout>
                <c:manualLayout>
                  <c:x val="7.0747763129450691E-2"/>
                  <c:y val="-9.3047521311494311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AAB-4644-B0EF-61661345EAD0}"/>
                </c:ext>
              </c:extLst>
            </c:dLbl>
            <c:dLbl>
              <c:idx val="7"/>
              <c:layout>
                <c:manualLayout>
                  <c:x val="6.3444890113899505E-2"/>
                  <c:y val="-3.51758402911408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AAB-4644-B0EF-61661345EA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0.26</c:v>
                </c:pt>
                <c:pt idx="1">
                  <c:v>0.22</c:v>
                </c:pt>
                <c:pt idx="2">
                  <c:v>0.19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AAB-4644-B0EF-61661345EA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0.74</c:v>
                </c:pt>
                <c:pt idx="1">
                  <c:v>0.78</c:v>
                </c:pt>
                <c:pt idx="2">
                  <c:v>0.81</c:v>
                </c:pt>
                <c:pt idx="3">
                  <c:v>0.92</c:v>
                </c:pt>
                <c:pt idx="4">
                  <c:v>0.92999999999999994</c:v>
                </c:pt>
                <c:pt idx="5">
                  <c:v>0.95</c:v>
                </c:pt>
                <c:pt idx="6">
                  <c:v>0.97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AAB-4644-B0EF-61661345EA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3143-4CB5-AB99-258A2F9EEC43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3143-4CB5-AB99-258A2F9EEC43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3143-4CB5-AB99-258A2F9EEC43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3143-4CB5-AB99-258A2F9EEC43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3143-4CB5-AB99-258A2F9EEC43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3143-4CB5-AB99-258A2F9EEC43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3143-4CB5-AB99-258A2F9EEC43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3143-4CB5-AB99-258A2F9EEC43}"/>
              </c:ext>
            </c:extLst>
          </c:dPt>
          <c:dLbls>
            <c:dLbl>
              <c:idx val="0"/>
              <c:layout>
                <c:manualLayout>
                  <c:x val="0.16419515800087073"/>
                  <c:y val="-4.7302879393258147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43-4CB5-AB99-258A2F9EEC43}"/>
                </c:ext>
              </c:extLst>
            </c:dLbl>
            <c:dLbl>
              <c:idx val="1"/>
              <c:layout>
                <c:manualLayout>
                  <c:x val="0.15124086253122204"/>
                  <c:y val="-1.6294277536247558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43-4CB5-AB99-258A2F9EEC43}"/>
                </c:ext>
              </c:extLst>
            </c:dLbl>
            <c:dLbl>
              <c:idx val="2"/>
              <c:layout>
                <c:manualLayout>
                  <c:x val="0.15715801805724239"/>
                  <c:y val="-1.6291791378552068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143-4CB5-AB99-258A2F9EEC43}"/>
                </c:ext>
              </c:extLst>
            </c:dLbl>
            <c:dLbl>
              <c:idx val="3"/>
              <c:layout>
                <c:manualLayout>
                  <c:x val="0.12111048889754578"/>
                  <c:y val="-1.6368862267112285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143-4CB5-AB99-258A2F9EEC43}"/>
                </c:ext>
              </c:extLst>
            </c:dLbl>
            <c:dLbl>
              <c:idx val="4"/>
              <c:layout>
                <c:manualLayout>
                  <c:x val="9.0840522805856277E-2"/>
                  <c:y val="-4.7798641296396801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143-4CB5-AB99-258A2F9EEC43}"/>
                </c:ext>
              </c:extLst>
            </c:dLbl>
            <c:dLbl>
              <c:idx val="5"/>
              <c:layout>
                <c:manualLayout>
                  <c:x val="8.5690586673174446E-2"/>
                  <c:y val="4.681028282276371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143-4CB5-AB99-258A2F9EEC43}"/>
                </c:ext>
              </c:extLst>
            </c:dLbl>
            <c:dLbl>
              <c:idx val="6"/>
              <c:layout>
                <c:manualLayout>
                  <c:x val="7.0747763129450691E-2"/>
                  <c:y val="-9.3047521311494311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143-4CB5-AB99-258A2F9EEC43}"/>
                </c:ext>
              </c:extLst>
            </c:dLbl>
            <c:dLbl>
              <c:idx val="7"/>
              <c:layout>
                <c:manualLayout>
                  <c:x val="6.3444890113899505E-2"/>
                  <c:y val="-3.51758402911408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3143-4CB5-AB99-258A2F9EEC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0.21</c:v>
                </c:pt>
                <c:pt idx="1">
                  <c:v>0.19</c:v>
                </c:pt>
                <c:pt idx="2">
                  <c:v>0.2</c:v>
                </c:pt>
                <c:pt idx="3">
                  <c:v>0.12</c:v>
                </c:pt>
                <c:pt idx="4">
                  <c:v>0.05</c:v>
                </c:pt>
                <c:pt idx="5">
                  <c:v>0.05</c:v>
                </c:pt>
                <c:pt idx="6">
                  <c:v>0.06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143-4CB5-AB99-258A2F9EEC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0.79</c:v>
                </c:pt>
                <c:pt idx="1">
                  <c:v>0.81</c:v>
                </c:pt>
                <c:pt idx="2">
                  <c:v>0.8</c:v>
                </c:pt>
                <c:pt idx="3">
                  <c:v>0.88</c:v>
                </c:pt>
                <c:pt idx="4">
                  <c:v>0.95</c:v>
                </c:pt>
                <c:pt idx="5">
                  <c:v>0.95</c:v>
                </c:pt>
                <c:pt idx="6">
                  <c:v>0.94</c:v>
                </c:pt>
                <c:pt idx="7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143-4CB5-AB99-258A2F9EEC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4D5C-4A06-8958-F35D62AF361F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4D5C-4A06-8958-F35D62AF361F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4D5C-4A06-8958-F35D62AF361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4D5C-4A06-8958-F35D62AF361F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4D5C-4A06-8958-F35D62AF361F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4D5C-4A06-8958-F35D62AF361F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4D5C-4A06-8958-F35D62AF361F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4D5C-4A06-8958-F35D62AF361F}"/>
              </c:ext>
            </c:extLst>
          </c:dPt>
          <c:dLbls>
            <c:dLbl>
              <c:idx val="0"/>
              <c:layout>
                <c:manualLayout>
                  <c:x val="9.7378133664841132E-2"/>
                  <c:y val="-1.6232123593860285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5C-4A06-8958-F35D62AF361F}"/>
                </c:ext>
              </c:extLst>
            </c:dLbl>
            <c:dLbl>
              <c:idx val="1"/>
              <c:layout>
                <c:manualLayout>
                  <c:x val="0.12850460597172253"/>
                  <c:y val="1.5274952881096275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5C-4A06-8958-F35D62AF361F}"/>
                </c:ext>
              </c:extLst>
            </c:dLbl>
            <c:dLbl>
              <c:idx val="2"/>
              <c:layout>
                <c:manualLayout>
                  <c:x val="0.18444134690299963"/>
                  <c:y val="1.527868211764006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D5C-4A06-8958-F35D62AF361F}"/>
                </c:ext>
              </c:extLst>
            </c:dLbl>
            <c:dLbl>
              <c:idx val="3"/>
              <c:layout>
                <c:manualLayout>
                  <c:x val="0.14839435482022961"/>
                  <c:y val="4.6787001671443817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D5C-4A06-8958-F35D62AF361F}"/>
                </c:ext>
              </c:extLst>
            </c:dLbl>
            <c:dLbl>
              <c:idx val="4"/>
              <c:layout>
                <c:manualLayout>
                  <c:x val="9.0840522805856277E-2"/>
                  <c:y val="-4.7798641296396801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D5C-4A06-8958-F35D62AF361F}"/>
                </c:ext>
              </c:extLst>
            </c:dLbl>
            <c:dLbl>
              <c:idx val="5"/>
              <c:layout>
                <c:manualLayout>
                  <c:x val="8.5690586673174446E-2"/>
                  <c:y val="4.681028282276371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D5C-4A06-8958-F35D62AF361F}"/>
                </c:ext>
              </c:extLst>
            </c:dLbl>
            <c:dLbl>
              <c:idx val="6"/>
              <c:layout>
                <c:manualLayout>
                  <c:x val="0.11027657313412315"/>
                  <c:y val="-6.1467762863316603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D5C-4A06-8958-F35D62AF361F}"/>
                </c:ext>
              </c:extLst>
            </c:dLbl>
            <c:dLbl>
              <c:idx val="7"/>
              <c:layout>
                <c:manualLayout>
                  <c:x val="6.3444890113899505E-2"/>
                  <c:y val="-3.517584029114087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D5C-4A06-8958-F35D62AF36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0.09</c:v>
                </c:pt>
                <c:pt idx="1">
                  <c:v>0.14000000000000001</c:v>
                </c:pt>
                <c:pt idx="2">
                  <c:v>0.26</c:v>
                </c:pt>
                <c:pt idx="3">
                  <c:v>0.18</c:v>
                </c:pt>
                <c:pt idx="4">
                  <c:v>0.02</c:v>
                </c:pt>
                <c:pt idx="5">
                  <c:v>0.05</c:v>
                </c:pt>
                <c:pt idx="6">
                  <c:v>0.1</c:v>
                </c:pt>
                <c:pt idx="7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D5C-4A06-8958-F35D62AF36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0.91</c:v>
                </c:pt>
                <c:pt idx="1">
                  <c:v>0.86</c:v>
                </c:pt>
                <c:pt idx="2">
                  <c:v>0.74</c:v>
                </c:pt>
                <c:pt idx="3">
                  <c:v>0.82000000000000006</c:v>
                </c:pt>
                <c:pt idx="4">
                  <c:v>0.98</c:v>
                </c:pt>
                <c:pt idx="5">
                  <c:v>0.95</c:v>
                </c:pt>
                <c:pt idx="6">
                  <c:v>0.9</c:v>
                </c:pt>
                <c:pt idx="7">
                  <c:v>0.96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D5C-4A06-8958-F35D62AF36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C4B2-417C-8F3B-356F986CBAA8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6-C4B2-417C-8F3B-356F986CBAA8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7-C4B2-417C-8F3B-356F986CBAA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C4B2-417C-8F3B-356F986CBAA8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C4B2-417C-8F3B-356F986CBAA8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A-C4B2-417C-8F3B-356F986CBAA8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4-C4B2-417C-8F3B-356F986CBAA8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3-C4B2-417C-8F3B-356F986CBAA8}"/>
              </c:ext>
            </c:extLst>
          </c:dPt>
          <c:dLbls>
            <c:dLbl>
              <c:idx val="0"/>
              <c:layout>
                <c:manualLayout>
                  <c:x val="0.13236439881757145"/>
                  <c:y val="-1.5726190502827844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4B2-417C-8F3B-356F986CBAA8}"/>
                </c:ext>
              </c:extLst>
            </c:dLbl>
            <c:dLbl>
              <c:idx val="1"/>
              <c:layout>
                <c:manualLayout>
                  <c:x val="0.1830716217145214"/>
                  <c:y val="4.6851641771526583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4B2-417C-8F3B-356F986CBAA8}"/>
                </c:ext>
              </c:extLst>
            </c:dLbl>
            <c:dLbl>
              <c:idx val="2"/>
              <c:layout>
                <c:manualLayout>
                  <c:x val="0.15261076674534249"/>
                  <c:y val="-1.6291791378552068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4B2-417C-8F3B-356F986CBAA8}"/>
                </c:ext>
              </c:extLst>
            </c:dLbl>
            <c:dLbl>
              <c:idx val="3"/>
              <c:layout>
                <c:manualLayout>
                  <c:x val="0.11656359563693025"/>
                  <c:y val="-1.6361403794025234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4B2-417C-8F3B-356F986CBAA8}"/>
                </c:ext>
              </c:extLst>
            </c:dLbl>
            <c:dLbl>
              <c:idx val="4"/>
              <c:layout>
                <c:manualLayout>
                  <c:x val="0.12127483443708609"/>
                  <c:y val="-1.6217206647687339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4B2-417C-8F3B-356F986CBAA8}"/>
                </c:ext>
              </c:extLst>
            </c:dLbl>
            <c:dLbl>
              <c:idx val="5"/>
              <c:layout>
                <c:manualLayout>
                  <c:x val="6.2954367079905593E-2"/>
                  <c:y val="1.5245118988750385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4B2-417C-8F3B-356F986CBAA8}"/>
                </c:ext>
              </c:extLst>
            </c:dLbl>
            <c:dLbl>
              <c:idx val="6"/>
              <c:layout>
                <c:manualLayout>
                  <c:x val="6.1653208712390294E-2"/>
                  <c:y val="-2.9888587815190808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B2-417C-8F3B-356F986CBAA8}"/>
                </c:ext>
              </c:extLst>
            </c:dLbl>
            <c:dLbl>
              <c:idx val="7"/>
              <c:layout>
                <c:manualLayout>
                  <c:x val="5.4350394715735911E-2"/>
                  <c:y val="-3.594984027678727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B2-417C-8F3B-356F986CB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0.15</c:v>
                </c:pt>
                <c:pt idx="1">
                  <c:v>0.25</c:v>
                </c:pt>
                <c:pt idx="2">
                  <c:v>0.19</c:v>
                </c:pt>
                <c:pt idx="3">
                  <c:v>0.11</c:v>
                </c:pt>
                <c:pt idx="4">
                  <c:v>0.12</c:v>
                </c:pt>
                <c:pt idx="5">
                  <c:v>0.03</c:v>
                </c:pt>
                <c:pt idx="6">
                  <c:v>0.02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2-417C-8F3B-356F986CBA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0.85</c:v>
                </c:pt>
                <c:pt idx="1">
                  <c:v>0.75</c:v>
                </c:pt>
                <c:pt idx="2">
                  <c:v>0.81</c:v>
                </c:pt>
                <c:pt idx="3">
                  <c:v>0.89</c:v>
                </c:pt>
                <c:pt idx="4">
                  <c:v>0.88</c:v>
                </c:pt>
                <c:pt idx="5">
                  <c:v>0.97</c:v>
                </c:pt>
                <c:pt idx="6">
                  <c:v>0.98</c:v>
                </c:pt>
                <c:pt idx="7">
                  <c:v>0.99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B2-417C-8F3B-356F986CB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4901-46CC-BD46-7BD6A6CEF2D0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4901-46CC-BD46-7BD6A6CEF2D0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4901-46CC-BD46-7BD6A6CEF2D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4901-46CC-BD46-7BD6A6CEF2D0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4901-46CC-BD46-7BD6A6CEF2D0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4901-46CC-BD46-7BD6A6CEF2D0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4901-46CC-BD46-7BD6A6CEF2D0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4901-46CC-BD46-7BD6A6CEF2D0}"/>
              </c:ext>
            </c:extLst>
          </c:dPt>
          <c:dLbls>
            <c:dLbl>
              <c:idx val="0"/>
              <c:layout>
                <c:manualLayout>
                  <c:x val="0.13236439881757145"/>
                  <c:y val="-4.7300393235562661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01-46CC-BD46-7BD6A6CEF2D0}"/>
                </c:ext>
              </c:extLst>
            </c:dLbl>
            <c:dLbl>
              <c:idx val="1"/>
              <c:layout>
                <c:manualLayout>
                  <c:x val="0.1967133756502211"/>
                  <c:y val="4.6846669456135602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01-46CC-BD46-7BD6A6CEF2D0}"/>
                </c:ext>
              </c:extLst>
            </c:dLbl>
            <c:dLbl>
              <c:idx val="2"/>
              <c:layout>
                <c:manualLayout>
                  <c:x val="0.15715801805724239"/>
                  <c:y val="-1.6294277536247558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01-46CC-BD46-7BD6A6CEF2D0}"/>
                </c:ext>
              </c:extLst>
            </c:dLbl>
            <c:dLbl>
              <c:idx val="3"/>
              <c:layout>
                <c:manualLayout>
                  <c:x val="0.11656359563693025"/>
                  <c:y val="-1.6366376109416794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901-46CC-BD46-7BD6A6CEF2D0}"/>
                </c:ext>
              </c:extLst>
            </c:dLbl>
            <c:dLbl>
              <c:idx val="4"/>
              <c:layout>
                <c:manualLayout>
                  <c:x val="0.11218033181328627"/>
                  <c:y val="-1.6217206647687339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901-46CC-BD46-7BD6A6CEF2D0}"/>
                </c:ext>
              </c:extLst>
            </c:dLbl>
            <c:dLbl>
              <c:idx val="5"/>
              <c:layout>
                <c:manualLayout>
                  <c:x val="7.2048869703705401E-2"/>
                  <c:y val="-1.6334056059375413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901-46CC-BD46-7BD6A6CEF2D0}"/>
                </c:ext>
              </c:extLst>
            </c:dLbl>
            <c:dLbl>
              <c:idx val="6"/>
              <c:layout>
                <c:manualLayout>
                  <c:x val="7.5294962648090005E-2"/>
                  <c:y val="-2.9888587815190808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901-46CC-BD46-7BD6A6CEF2D0}"/>
                </c:ext>
              </c:extLst>
            </c:dLbl>
            <c:dLbl>
              <c:idx val="7"/>
              <c:layout>
                <c:manualLayout>
                  <c:x val="6.3444897339535733E-2"/>
                  <c:y val="-3.59747018537537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901-46CC-BD46-7BD6A6CEF2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0.15</c:v>
                </c:pt>
                <c:pt idx="1">
                  <c:v>0.26</c:v>
                </c:pt>
                <c:pt idx="2">
                  <c:v>0.19</c:v>
                </c:pt>
                <c:pt idx="3">
                  <c:v>0.1</c:v>
                </c:pt>
                <c:pt idx="4">
                  <c:v>0.11</c:v>
                </c:pt>
                <c:pt idx="5">
                  <c:v>0.04</c:v>
                </c:pt>
                <c:pt idx="6">
                  <c:v>0.05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901-46CC-BD46-7BD6A6CEF2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0.85</c:v>
                </c:pt>
                <c:pt idx="1">
                  <c:v>0.74</c:v>
                </c:pt>
                <c:pt idx="2">
                  <c:v>0.81</c:v>
                </c:pt>
                <c:pt idx="3">
                  <c:v>0.9</c:v>
                </c:pt>
                <c:pt idx="4">
                  <c:v>0.89</c:v>
                </c:pt>
                <c:pt idx="5">
                  <c:v>0.96</c:v>
                </c:pt>
                <c:pt idx="6">
                  <c:v>0.95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901-46CC-BD46-7BD6A6CEF2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F98E-4400-B1D9-39EEC520EF07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F98E-4400-B1D9-39EEC520EF07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F98E-4400-B1D9-39EEC520EF07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F98E-4400-B1D9-39EEC520EF07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F98E-4400-B1D9-39EEC520EF07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F98E-4400-B1D9-39EEC520EF07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F98E-4400-B1D9-39EEC520EF07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F98E-4400-B1D9-39EEC520EF07}"/>
              </c:ext>
            </c:extLst>
          </c:dPt>
          <c:dLbls>
            <c:dLbl>
              <c:idx val="0"/>
              <c:layout>
                <c:manualLayout>
                  <c:x val="0.16874240931277068"/>
                  <c:y val="-4.7302879393258147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8E-4400-B1D9-39EEC520EF07}"/>
                </c:ext>
              </c:extLst>
            </c:dLbl>
            <c:dLbl>
              <c:idx val="1"/>
              <c:layout>
                <c:manualLayout>
                  <c:x val="0.16942992896166342"/>
                  <c:y val="1.5270663667296812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8E-4400-B1D9-39EEC520EF07}"/>
                </c:ext>
              </c:extLst>
            </c:dLbl>
            <c:dLbl>
              <c:idx val="2"/>
              <c:layout>
                <c:manualLayout>
                  <c:x val="0.15715801805724239"/>
                  <c:y val="-1.6294277536247558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8E-4400-B1D9-39EEC520EF07}"/>
                </c:ext>
              </c:extLst>
            </c:dLbl>
            <c:dLbl>
              <c:idx val="3"/>
              <c:layout>
                <c:manualLayout>
                  <c:x val="0.10746909301313043"/>
                  <c:y val="1.5207826623318021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8E-4400-B1D9-39EEC520EF07}"/>
                </c:ext>
              </c:extLst>
            </c:dLbl>
            <c:dLbl>
              <c:idx val="4"/>
              <c:layout>
                <c:manualLayout>
                  <c:x val="9.084047526295283E-2"/>
                  <c:y val="-4.7793895538116487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8E-4400-B1D9-39EEC520EF07}"/>
                </c:ext>
              </c:extLst>
            </c:dLbl>
            <c:dLbl>
              <c:idx val="5"/>
              <c:layout>
                <c:manualLayout>
                  <c:x val="8.1143372327505195E-2"/>
                  <c:y val="-1.6334056059375413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98E-4400-B1D9-39EEC520EF07}"/>
                </c:ext>
              </c:extLst>
            </c:dLbl>
            <c:dLbl>
              <c:idx val="6"/>
              <c:layout>
                <c:manualLayout>
                  <c:x val="6.6200460024290197E-2"/>
                  <c:y val="-6.146527670562227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98E-4400-B1D9-39EEC520EF07}"/>
                </c:ext>
              </c:extLst>
            </c:dLbl>
            <c:dLbl>
              <c:idx val="7"/>
              <c:layout>
                <c:manualLayout>
                  <c:x val="6.3444897339535733E-2"/>
                  <c:y val="-3.59747018537537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98E-4400-B1D9-39EEC520E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0.21</c:v>
                </c:pt>
                <c:pt idx="1">
                  <c:v>0.22</c:v>
                </c:pt>
                <c:pt idx="2">
                  <c:v>0.19</c:v>
                </c:pt>
                <c:pt idx="3">
                  <c:v>0.1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0.05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98E-4400-B1D9-39EEC520EF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0.79</c:v>
                </c:pt>
                <c:pt idx="1">
                  <c:v>0.78</c:v>
                </c:pt>
                <c:pt idx="2">
                  <c:v>0.81</c:v>
                </c:pt>
                <c:pt idx="3">
                  <c:v>0.9</c:v>
                </c:pt>
                <c:pt idx="4">
                  <c:v>0.92999999999999994</c:v>
                </c:pt>
                <c:pt idx="5">
                  <c:v>0.94</c:v>
                </c:pt>
                <c:pt idx="6">
                  <c:v>0.95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98E-4400-B1D9-39EEC520E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D459-4087-A963-6154DC166438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D459-4087-A963-6154DC166438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D459-4087-A963-6154DC16643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D459-4087-A963-6154DC166438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D459-4087-A963-6154DC166438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D459-4087-A963-6154DC166438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D459-4087-A963-6154DC166438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D459-4087-A963-6154DC166438}"/>
              </c:ext>
            </c:extLst>
          </c:dPt>
          <c:dLbls>
            <c:dLbl>
              <c:idx val="0"/>
              <c:layout>
                <c:manualLayout>
                  <c:x val="0.19602591718417012"/>
                  <c:y val="-1.5718732029741406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59-4087-A963-6154DC166438}"/>
                </c:ext>
              </c:extLst>
            </c:dLbl>
            <c:dLbl>
              <c:idx val="1"/>
              <c:layout>
                <c:manualLayout>
                  <c:x val="0.16488261646692179"/>
                  <c:y val="-1.630173600933403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59-4087-A963-6154DC166438}"/>
                </c:ext>
              </c:extLst>
            </c:dLbl>
            <c:dLbl>
              <c:idx val="2"/>
              <c:layout>
                <c:manualLayout>
                  <c:x val="0.16625252068104221"/>
                  <c:y val="-1.629676369394247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59-4087-A963-6154DC166438}"/>
                </c:ext>
              </c:extLst>
            </c:dLbl>
            <c:dLbl>
              <c:idx val="3"/>
              <c:layout>
                <c:manualLayout>
                  <c:x val="9.5223739086596842E-2"/>
                  <c:y val="-1.6368862267112285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59-4087-A963-6154DC166438}"/>
                </c:ext>
              </c:extLst>
            </c:dLbl>
            <c:dLbl>
              <c:idx val="4"/>
              <c:layout>
                <c:manualLayout>
                  <c:x val="9.084047526295283E-2"/>
                  <c:y val="-4.7793895538116487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59-4087-A963-6154DC166438}"/>
                </c:ext>
              </c:extLst>
            </c:dLbl>
            <c:dLbl>
              <c:idx val="5"/>
              <c:layout>
                <c:manualLayout>
                  <c:x val="9.4785126263204927E-2"/>
                  <c:y val="-1.6336542217070904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59-4087-A963-6154DC166438}"/>
                </c:ext>
              </c:extLst>
            </c:dLbl>
            <c:dLbl>
              <c:idx val="6"/>
              <c:layout>
                <c:manualLayout>
                  <c:x val="6.6200460024290197E-2"/>
                  <c:y val="-6.1462790547925621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59-4087-A963-6154DC166438}"/>
                </c:ext>
              </c:extLst>
            </c:dLbl>
            <c:dLbl>
              <c:idx val="7"/>
              <c:layout>
                <c:manualLayout>
                  <c:x val="6.3444897339535733E-2"/>
                  <c:y val="-3.59747018537537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459-4087-A963-6154DC166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0.27</c:v>
                </c:pt>
                <c:pt idx="1">
                  <c:v>0.2</c:v>
                </c:pt>
                <c:pt idx="2">
                  <c:v>0.19</c:v>
                </c:pt>
                <c:pt idx="3">
                  <c:v>0.09</c:v>
                </c:pt>
                <c:pt idx="4">
                  <c:v>0.05</c:v>
                </c:pt>
                <c:pt idx="5">
                  <c:v>7.0000000000000007E-2</c:v>
                </c:pt>
                <c:pt idx="6">
                  <c:v>0.04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459-4087-A963-6154DC1664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0.73</c:v>
                </c:pt>
                <c:pt idx="1">
                  <c:v>0.8</c:v>
                </c:pt>
                <c:pt idx="2">
                  <c:v>0.81</c:v>
                </c:pt>
                <c:pt idx="3">
                  <c:v>0.91</c:v>
                </c:pt>
                <c:pt idx="4">
                  <c:v>0.95</c:v>
                </c:pt>
                <c:pt idx="5">
                  <c:v>0.92999999999999994</c:v>
                </c:pt>
                <c:pt idx="6">
                  <c:v>0.96</c:v>
                </c:pt>
                <c:pt idx="7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459-4087-A963-6154DC1664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478F-4C48-B4A0-E317DBDC96CA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478F-4C48-B4A0-E317DBDC96CA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478F-4C48-B4A0-E317DBDC96C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478F-4C48-B4A0-E317DBDC96CA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478F-4C48-B4A0-E317DBDC96CA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478F-4C48-B4A0-E317DBDC96CA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478F-4C48-B4A0-E317DBDC96CA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478F-4C48-B4A0-E317DBDC96CA}"/>
              </c:ext>
            </c:extLst>
          </c:dPt>
          <c:dLbls>
            <c:dLbl>
              <c:idx val="0"/>
              <c:layout>
                <c:manualLayout>
                  <c:x val="0.2460456816150691"/>
                  <c:y val="1.1057559274350235E-2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8F-4C48-B4A0-E317DBDC96CA}"/>
                </c:ext>
              </c:extLst>
            </c:dLbl>
            <c:dLbl>
              <c:idx val="1"/>
              <c:layout>
                <c:manualLayout>
                  <c:x val="0.13759910859552235"/>
                  <c:y val="1.5272466723400785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8F-4C48-B4A0-E317DBDC96CA}"/>
                </c:ext>
              </c:extLst>
            </c:dLbl>
            <c:dLbl>
              <c:idx val="2"/>
              <c:layout>
                <c:manualLayout>
                  <c:x val="0.15715801805724239"/>
                  <c:y val="1.5277439038792345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8F-4C48-B4A0-E317DBDC96CA}"/>
                </c:ext>
              </c:extLst>
            </c:dLbl>
            <c:dLbl>
              <c:idx val="3"/>
              <c:layout>
                <c:manualLayout>
                  <c:x val="8.6129236462797035E-2"/>
                  <c:y val="1.5207826623318021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8F-4C48-B4A0-E317DBDC96CA}"/>
                </c:ext>
              </c:extLst>
            </c:dLbl>
            <c:dLbl>
              <c:idx val="4"/>
              <c:layout>
                <c:manualLayout>
                  <c:x val="6.8104218703453318E-2"/>
                  <c:y val="-4.7791409380422154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78F-4C48-B4A0-E317DBDC96CA}"/>
                </c:ext>
              </c:extLst>
            </c:dLbl>
            <c:dLbl>
              <c:idx val="5"/>
              <c:layout>
                <c:manualLayout>
                  <c:x val="9.4785126263204927E-2"/>
                  <c:y val="1.5240146673359404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78F-4C48-B4A0-E317DBDC96CA}"/>
                </c:ext>
              </c:extLst>
            </c:dLbl>
            <c:dLbl>
              <c:idx val="6"/>
              <c:layout>
                <c:manualLayout>
                  <c:x val="7.9842213959989916E-2"/>
                  <c:y val="1.6856149175428507E-4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78F-4C48-B4A0-E317DBDC96CA}"/>
                </c:ext>
              </c:extLst>
            </c:dLbl>
            <c:dLbl>
              <c:idx val="7"/>
              <c:layout>
                <c:manualLayout>
                  <c:x val="6.799214865143563E-2"/>
                  <c:y val="-3.594984027678727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78F-4C48-B4A0-E317DBDC96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0.33</c:v>
                </c:pt>
                <c:pt idx="1">
                  <c:v>0.15</c:v>
                </c:pt>
                <c:pt idx="2">
                  <c:v>0.19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0.08</c:v>
                </c:pt>
                <c:pt idx="6">
                  <c:v>0.04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78F-4C48-B4A0-E317DBDC96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0.66999999999999993</c:v>
                </c:pt>
                <c:pt idx="1">
                  <c:v>0.85</c:v>
                </c:pt>
                <c:pt idx="2">
                  <c:v>0.81</c:v>
                </c:pt>
                <c:pt idx="3">
                  <c:v>0.92999999999999994</c:v>
                </c:pt>
                <c:pt idx="4">
                  <c:v>0.96</c:v>
                </c:pt>
                <c:pt idx="5">
                  <c:v>0.92</c:v>
                </c:pt>
                <c:pt idx="6">
                  <c:v>0.96</c:v>
                </c:pt>
                <c:pt idx="7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78F-4C48-B4A0-E317DBDC96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5-C4B2-417C-8F3B-356F986CBAA8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6-C4B2-417C-8F3B-356F986CBAA8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7-C4B2-417C-8F3B-356F986CBAA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C4B2-417C-8F3B-356F986CBAA8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C4B2-417C-8F3B-356F986CBAA8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A-C4B2-417C-8F3B-356F986CBAA8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4-C4B2-417C-8F3B-356F986CBAA8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3-C4B2-417C-8F3B-356F986CBAA8}"/>
              </c:ext>
            </c:extLst>
          </c:dPt>
          <c:dLbls>
            <c:dLbl>
              <c:idx val="0"/>
              <c:layout>
                <c:manualLayout>
                  <c:x val="0.23240392767936938"/>
                  <c:y val="-4.729542092017168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4B2-417C-8F3B-356F986CBAA8}"/>
                </c:ext>
              </c:extLst>
            </c:dLbl>
            <c:dLbl>
              <c:idx val="1"/>
              <c:layout>
                <c:manualLayout>
                  <c:x val="0.16488261646692179"/>
                  <c:y val="4.685412792922207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4B2-417C-8F3B-356F986CBAA8}"/>
                </c:ext>
              </c:extLst>
            </c:dLbl>
            <c:dLbl>
              <c:idx val="2"/>
              <c:layout>
                <c:manualLayout>
                  <c:x val="0.14806351543344251"/>
                  <c:y val="-1.6289305220856575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4B2-417C-8F3B-356F986CBAA8}"/>
                </c:ext>
              </c:extLst>
            </c:dLbl>
            <c:dLbl>
              <c:idx val="3"/>
              <c:layout>
                <c:manualLayout>
                  <c:x val="0.10292184170123055"/>
                  <c:y val="-1.6358917636329743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4B2-417C-8F3B-356F986CBAA8}"/>
                </c:ext>
              </c:extLst>
            </c:dLbl>
            <c:dLbl>
              <c:idx val="4"/>
              <c:layout>
                <c:manualLayout>
                  <c:x val="8.9444075253786726E-2"/>
                  <c:y val="-1.4250655910554013E-2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4B2-417C-8F3B-356F986CBAA8}"/>
                </c:ext>
              </c:extLst>
            </c:dLbl>
            <c:dLbl>
              <c:idx val="5"/>
              <c:layout>
                <c:manualLayout>
                  <c:x val="8.569062363940512E-2"/>
                  <c:y val="1.5250091304141367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4B2-417C-8F3B-356F986CBAA8}"/>
                </c:ext>
              </c:extLst>
            </c:dLbl>
            <c:dLbl>
              <c:idx val="6"/>
              <c:layout>
                <c:manualLayout>
                  <c:x val="7.0747711336190108E-2"/>
                  <c:y val="-2.9886101657496476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B2-417C-8F3B-356F986CBAA8}"/>
                </c:ext>
              </c:extLst>
            </c:dLbl>
            <c:dLbl>
              <c:idx val="7"/>
              <c:layout>
                <c:manualLayout>
                  <c:x val="5.8897646027635843E-2"/>
                  <c:y val="-3.592497869985552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4B2-417C-8F3B-356F986CBA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0.35</c:v>
                </c:pt>
                <c:pt idx="1">
                  <c:v>0.2</c:v>
                </c:pt>
                <c:pt idx="2">
                  <c:v>0.16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0.06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B2-417C-8F3B-356F986CBA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0.65</c:v>
                </c:pt>
                <c:pt idx="1">
                  <c:v>0.8</c:v>
                </c:pt>
                <c:pt idx="2">
                  <c:v>0.84</c:v>
                </c:pt>
                <c:pt idx="3">
                  <c:v>0.92999999999999994</c:v>
                </c:pt>
                <c:pt idx="4">
                  <c:v>0.96</c:v>
                </c:pt>
                <c:pt idx="5">
                  <c:v>0.94</c:v>
                </c:pt>
                <c:pt idx="6">
                  <c:v>0.97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B2-417C-8F3B-356F986CB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4901-46CC-BD46-7BD6A6CEF2D0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4901-46CC-BD46-7BD6A6CEF2D0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4901-46CC-BD46-7BD6A6CEF2D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4901-46CC-BD46-7BD6A6CEF2D0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4901-46CC-BD46-7BD6A6CEF2D0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4901-46CC-BD46-7BD6A6CEF2D0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4901-46CC-BD46-7BD6A6CEF2D0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4901-46CC-BD46-7BD6A6CEF2D0}"/>
              </c:ext>
            </c:extLst>
          </c:dPt>
          <c:dLbls>
            <c:dLbl>
              <c:idx val="0"/>
              <c:layout>
                <c:manualLayout>
                  <c:x val="0.17328966062467061"/>
                  <c:y val="-4.7297907077867166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01-46CC-BD46-7BD6A6CEF2D0}"/>
                </c:ext>
              </c:extLst>
            </c:dLbl>
            <c:dLbl>
              <c:idx val="1"/>
              <c:layout>
                <c:manualLayout>
                  <c:x val="0.1967133756502211"/>
                  <c:y val="4.6846669456135602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01-46CC-BD46-7BD6A6CEF2D0}"/>
                </c:ext>
              </c:extLst>
            </c:dLbl>
            <c:dLbl>
              <c:idx val="2"/>
              <c:layout>
                <c:manualLayout>
                  <c:x val="0.15715801805724239"/>
                  <c:y val="-1.6294277536247558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901-46CC-BD46-7BD6A6CEF2D0}"/>
                </c:ext>
              </c:extLst>
            </c:dLbl>
            <c:dLbl>
              <c:idx val="3"/>
              <c:layout>
                <c:manualLayout>
                  <c:x val="0.11656359563693025"/>
                  <c:y val="-1.6366376109416794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901-46CC-BD46-7BD6A6CEF2D0}"/>
                </c:ext>
              </c:extLst>
            </c:dLbl>
            <c:dLbl>
              <c:idx val="4"/>
              <c:layout>
                <c:manualLayout>
                  <c:x val="0.11218033181328627"/>
                  <c:y val="-1.6217206647687339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901-46CC-BD46-7BD6A6CEF2D0}"/>
                </c:ext>
              </c:extLst>
            </c:dLbl>
            <c:dLbl>
              <c:idx val="5"/>
              <c:layout>
                <c:manualLayout>
                  <c:x val="7.2048869703705401E-2"/>
                  <c:y val="-1.6334056059375413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901-46CC-BD46-7BD6A6CEF2D0}"/>
                </c:ext>
              </c:extLst>
            </c:dLbl>
            <c:dLbl>
              <c:idx val="6"/>
              <c:layout>
                <c:manualLayout>
                  <c:x val="7.5294962648090005E-2"/>
                  <c:y val="-2.9888587815190808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901-46CC-BD46-7BD6A6CEF2D0}"/>
                </c:ext>
              </c:extLst>
            </c:dLbl>
            <c:dLbl>
              <c:idx val="7"/>
              <c:layout>
                <c:manualLayout>
                  <c:x val="6.3444897339535733E-2"/>
                  <c:y val="-3.59747018537537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901-46CC-BD46-7BD6A6CEF2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0.23</c:v>
                </c:pt>
                <c:pt idx="1">
                  <c:v>0.22</c:v>
                </c:pt>
                <c:pt idx="2">
                  <c:v>0.18</c:v>
                </c:pt>
                <c:pt idx="3">
                  <c:v>0.08</c:v>
                </c:pt>
                <c:pt idx="4">
                  <c:v>0.08</c:v>
                </c:pt>
                <c:pt idx="5">
                  <c:v>7.0000000000000007E-2</c:v>
                </c:pt>
                <c:pt idx="6">
                  <c:v>0.04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901-46CC-BD46-7BD6A6CEF2D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0.77</c:v>
                </c:pt>
                <c:pt idx="1">
                  <c:v>0.78</c:v>
                </c:pt>
                <c:pt idx="2">
                  <c:v>0.82000000000000006</c:v>
                </c:pt>
                <c:pt idx="3">
                  <c:v>0.92</c:v>
                </c:pt>
                <c:pt idx="4">
                  <c:v>0.92</c:v>
                </c:pt>
                <c:pt idx="5">
                  <c:v>0.92999999999999994</c:v>
                </c:pt>
                <c:pt idx="6">
                  <c:v>0.96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901-46CC-BD46-7BD6A6CEF2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0.28100000000000003</c:v>
                </c:pt>
                <c:pt idx="1">
                  <c:v>0.14899999999999999</c:v>
                </c:pt>
                <c:pt idx="2">
                  <c:v>0.158</c:v>
                </c:pt>
                <c:pt idx="3">
                  <c:v>0.16400000000000001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23-4DA3-B443-9F3F6D3B72F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CC9E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Hoja1!$C$2:$C$6</c:f>
              <c:numCache>
                <c:formatCode>0%</c:formatCode>
                <c:ptCount val="5"/>
                <c:pt idx="0">
                  <c:v>0.44700000000000001</c:v>
                </c:pt>
                <c:pt idx="1">
                  <c:v>0.51800000000000002</c:v>
                </c:pt>
                <c:pt idx="2">
                  <c:v>0.57099999999999995</c:v>
                </c:pt>
                <c:pt idx="3">
                  <c:v>0.61</c:v>
                </c:pt>
                <c:pt idx="4">
                  <c:v>0.56599999999999995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23-4DA3-B443-9F3F6D3B72F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EB0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Hoja1!$D$2:$D$6</c:f>
              <c:numCache>
                <c:formatCode>0%</c:formatCode>
                <c:ptCount val="5"/>
                <c:pt idx="0">
                  <c:v>0.217</c:v>
                </c:pt>
                <c:pt idx="1">
                  <c:v>0.26600000000000001</c:v>
                </c:pt>
                <c:pt idx="2">
                  <c:v>0.22</c:v>
                </c:pt>
                <c:pt idx="3">
                  <c:v>0.183</c:v>
                </c:pt>
                <c:pt idx="4">
                  <c:v>0.17799999999999999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23-4DA3-B443-9F3F6D3B72FC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E23-4DA3-B443-9F3F6D3B72F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E23-4DA3-B443-9F3F6D3B72F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E23-4DA3-B443-9F3F6D3B72F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E23-4DA3-B443-9F3F6D3B72F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E23-4DA3-B443-9F3F6D3B72FC}"/>
              </c:ext>
            </c:extLst>
          </c:dPt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23-4DA3-B443-9F3F6D3B72FC}"/>
                </c:ext>
              </c:extLst>
            </c:dLbl>
            <c:spPr>
              <a:solidFill>
                <a:srgbClr val="FE4A63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6000" tIns="36000" rIns="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Hoja1!$E$2:$E$6</c:f>
              <c:numCache>
                <c:formatCode>0%</c:formatCode>
                <c:ptCount val="5"/>
                <c:pt idx="0">
                  <c:v>4.5999999999999999E-2</c:v>
                </c:pt>
                <c:pt idx="1">
                  <c:v>5.8999999999999997E-2</c:v>
                </c:pt>
                <c:pt idx="2">
                  <c:v>4.2000000000000003E-2</c:v>
                </c:pt>
                <c:pt idx="3">
                  <c:v>3.4000000000000002E-2</c:v>
                </c:pt>
                <c:pt idx="4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E23-4DA3-B443-9F3F6D3B72FC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Non</c:v>
                </c:pt>
                <c:pt idx="1">
                  <c:v>Primary</c:v>
                </c:pt>
                <c:pt idx="2">
                  <c:v>Secondary</c:v>
                </c:pt>
                <c:pt idx="3">
                  <c:v>High</c:v>
                </c:pt>
                <c:pt idx="4">
                  <c:v>Master</c:v>
                </c:pt>
              </c:strCache>
            </c:strRef>
          </c:cat>
          <c:val>
            <c:numRef>
              <c:f>Hoja1!$F$2:$F$6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A-D22F-40CF-9B2E-CE79C2AEE4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13609856"/>
        <c:axId val="213611648"/>
      </c:barChart>
      <c:catAx>
        <c:axId val="21360985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one"/>
        <c:crossAx val="213611648"/>
        <c:crosses val="autoZero"/>
        <c:auto val="1"/>
        <c:lblAlgn val="ctr"/>
        <c:lblOffset val="100"/>
        <c:noMultiLvlLbl val="0"/>
      </c:catAx>
      <c:valAx>
        <c:axId val="21361164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1360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F98E-4400-B1D9-39EEC520EF07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F98E-4400-B1D9-39EEC520EF07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F98E-4400-B1D9-39EEC520EF07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F98E-4400-B1D9-39EEC520EF07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F98E-4400-B1D9-39EEC520EF07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F98E-4400-B1D9-39EEC520EF07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F98E-4400-B1D9-39EEC520EF07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F98E-4400-B1D9-39EEC520EF07}"/>
              </c:ext>
            </c:extLst>
          </c:dPt>
          <c:dLbls>
            <c:dLbl>
              <c:idx val="0"/>
              <c:layout>
                <c:manualLayout>
                  <c:x val="0.10962814225807191"/>
                  <c:y val="4.7424701120337238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8E-4400-B1D9-39EEC520EF07}"/>
                </c:ext>
              </c:extLst>
            </c:dLbl>
            <c:dLbl>
              <c:idx val="1"/>
              <c:layout>
                <c:manualLayout>
                  <c:x val="0.1830716217145214"/>
                  <c:y val="1.5272466723400785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8E-4400-B1D9-39EEC520EF07}"/>
                </c:ext>
              </c:extLst>
            </c:dLbl>
            <c:dLbl>
              <c:idx val="2"/>
              <c:layout>
                <c:manualLayout>
                  <c:x val="0.13442176149774285"/>
                  <c:y val="-1.6291791378552068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8E-4400-B1D9-39EEC520EF07}"/>
                </c:ext>
              </c:extLst>
            </c:dLbl>
            <c:dLbl>
              <c:idx val="3"/>
              <c:layout>
                <c:manualLayout>
                  <c:x val="0.10746909301313043"/>
                  <c:y val="1.5207826623318021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8E-4400-B1D9-39EEC520EF07}"/>
                </c:ext>
              </c:extLst>
            </c:dLbl>
            <c:dLbl>
              <c:idx val="4"/>
              <c:layout>
                <c:manualLayout>
                  <c:x val="0.17584185017988496"/>
                  <c:y val="-1.1093235637280532E-2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8E-4400-B1D9-39EEC520EF07}"/>
                </c:ext>
              </c:extLst>
            </c:dLbl>
            <c:dLbl>
              <c:idx val="5"/>
              <c:layout>
                <c:manualLayout>
                  <c:x val="7.2048869703705401E-2"/>
                  <c:y val="-1.6331569901678765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98E-4400-B1D9-39EEC520EF07}"/>
                </c:ext>
              </c:extLst>
            </c:dLbl>
            <c:dLbl>
              <c:idx val="6"/>
              <c:layout>
                <c:manualLayout>
                  <c:x val="6.6200460024290197E-2"/>
                  <c:y val="-6.146527670562227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98E-4400-B1D9-39EEC520EF07}"/>
                </c:ext>
              </c:extLst>
            </c:dLbl>
            <c:dLbl>
              <c:idx val="7"/>
              <c:layout>
                <c:manualLayout>
                  <c:x val="6.3444897339535733E-2"/>
                  <c:y val="-3.59747018537537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98E-4400-B1D9-39EEC520EF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</c:v>
                </c:pt>
                <c:pt idx="1">
                  <c:v>0.26</c:v>
                </c:pt>
                <c:pt idx="2">
                  <c:v>0.13</c:v>
                </c:pt>
                <c:pt idx="3">
                  <c:v>0.09</c:v>
                </c:pt>
                <c:pt idx="4">
                  <c:v>0.25</c:v>
                </c:pt>
                <c:pt idx="5">
                  <c:v>0.04</c:v>
                </c:pt>
                <c:pt idx="6">
                  <c:v>0.03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98E-4400-B1D9-39EEC520EF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0.9</c:v>
                </c:pt>
                <c:pt idx="1">
                  <c:v>0.74</c:v>
                </c:pt>
                <c:pt idx="2">
                  <c:v>0.87</c:v>
                </c:pt>
                <c:pt idx="3">
                  <c:v>0.91</c:v>
                </c:pt>
                <c:pt idx="4">
                  <c:v>0.75</c:v>
                </c:pt>
                <c:pt idx="5">
                  <c:v>0.96</c:v>
                </c:pt>
                <c:pt idx="6">
                  <c:v>0.97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98E-4400-B1D9-39EEC520EF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D459-4087-A963-6154DC166438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D459-4087-A963-6154DC166438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D459-4087-A963-6154DC16643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D459-4087-A963-6154DC166438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D459-4087-A963-6154DC166438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D459-4087-A963-6154DC166438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D459-4087-A963-6154DC166438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D459-4087-A963-6154DC166438}"/>
              </c:ext>
            </c:extLst>
          </c:dPt>
          <c:dLbls>
            <c:dLbl>
              <c:idx val="0"/>
              <c:layout>
                <c:manualLayout>
                  <c:x val="0.17328966062467061"/>
                  <c:y val="-1.5711273556654934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459-4087-A963-6154DC166438}"/>
                </c:ext>
              </c:extLst>
            </c:dLbl>
            <c:dLbl>
              <c:idx val="1"/>
              <c:layout>
                <c:manualLayout>
                  <c:x val="0.16488261646692179"/>
                  <c:y val="-1.630173600933403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459-4087-A963-6154DC166438}"/>
                </c:ext>
              </c:extLst>
            </c:dLbl>
            <c:dLbl>
              <c:idx val="2"/>
              <c:layout>
                <c:manualLayout>
                  <c:x val="0.13442176149774285"/>
                  <c:y val="-4.7868480268982369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59-4087-A963-6154DC166438}"/>
                </c:ext>
              </c:extLst>
            </c:dLbl>
            <c:dLbl>
              <c:idx val="3"/>
              <c:layout>
                <c:manualLayout>
                  <c:x val="9.0676487774696946E-2"/>
                  <c:y val="-1.6366376109416794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459-4087-A963-6154DC166438}"/>
                </c:ext>
              </c:extLst>
            </c:dLbl>
            <c:dLbl>
              <c:idx val="4"/>
              <c:layout>
                <c:manualLayout>
                  <c:x val="9.084047526295283E-2"/>
                  <c:y val="-4.7793895538116487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59-4087-A963-6154DC166438}"/>
                </c:ext>
              </c:extLst>
            </c:dLbl>
            <c:dLbl>
              <c:idx val="5"/>
              <c:layout>
                <c:manualLayout>
                  <c:x val="0.12067223412543826"/>
                  <c:y val="-4.7908258792110229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459-4087-A963-6154DC166438}"/>
                </c:ext>
              </c:extLst>
            </c:dLbl>
            <c:dLbl>
              <c:idx val="6"/>
              <c:layout>
                <c:manualLayout>
                  <c:x val="6.6200460024290197E-2"/>
                  <c:y val="-6.1462790547925621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459-4087-A963-6154DC166438}"/>
                </c:ext>
              </c:extLst>
            </c:dLbl>
            <c:dLbl>
              <c:idx val="7"/>
              <c:layout>
                <c:manualLayout>
                  <c:x val="6.3444897339535733E-2"/>
                  <c:y val="-3.59747018537537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459-4087-A963-6154DC1664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0.22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0.06</c:v>
                </c:pt>
                <c:pt idx="4">
                  <c:v>0.08</c:v>
                </c:pt>
                <c:pt idx="5">
                  <c:v>0.13</c:v>
                </c:pt>
                <c:pt idx="6">
                  <c:v>0.04</c:v>
                </c:pt>
                <c:pt idx="7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459-4087-A963-6154DC16643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0.78</c:v>
                </c:pt>
                <c:pt idx="1">
                  <c:v>0.78</c:v>
                </c:pt>
                <c:pt idx="2">
                  <c:v>0.86</c:v>
                </c:pt>
                <c:pt idx="3">
                  <c:v>0.94</c:v>
                </c:pt>
                <c:pt idx="4">
                  <c:v>0.92</c:v>
                </c:pt>
                <c:pt idx="5">
                  <c:v>0.87</c:v>
                </c:pt>
                <c:pt idx="6">
                  <c:v>0.96</c:v>
                </c:pt>
                <c:pt idx="7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459-4087-A963-6154DC1664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478F-4C48-B4A0-E317DBDC96CA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478F-4C48-B4A0-E317DBDC96CA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478F-4C48-B4A0-E317DBDC96CA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478F-4C48-B4A0-E317DBDC96CA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478F-4C48-B4A0-E317DBDC96CA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478F-4C48-B4A0-E317DBDC96CA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478F-4C48-B4A0-E317DBDC96CA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478F-4C48-B4A0-E317DBDC96CA}"/>
              </c:ext>
            </c:extLst>
          </c:dPt>
          <c:dLbls>
            <c:dLbl>
              <c:idx val="0"/>
              <c:layout>
                <c:manualLayout>
                  <c:x val="8.2344634386672458E-2"/>
                  <c:y val="-1.5718732029741372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78F-4C48-B4A0-E317DBDC96CA}"/>
                </c:ext>
              </c:extLst>
            </c:dLbl>
            <c:dLbl>
              <c:idx val="1"/>
              <c:layout>
                <c:manualLayout>
                  <c:x val="0.18761887302642127"/>
                  <c:y val="1.528241135418275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78F-4C48-B4A0-E317DBDC96CA}"/>
                </c:ext>
              </c:extLst>
            </c:dLbl>
            <c:dLbl>
              <c:idx val="2"/>
              <c:layout>
                <c:manualLayout>
                  <c:x val="0.21627228511194116"/>
                  <c:y val="1.5292355984964712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78F-4C48-B4A0-E317DBDC96CA}"/>
                </c:ext>
              </c:extLst>
            </c:dLbl>
            <c:dLbl>
              <c:idx val="3"/>
              <c:layout>
                <c:manualLayout>
                  <c:x val="0.1211108469488302"/>
                  <c:y val="1.5210312781013511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78F-4C48-B4A0-E317DBDC96CA}"/>
                </c:ext>
              </c:extLst>
            </c:dLbl>
            <c:dLbl>
              <c:idx val="4"/>
              <c:layout>
                <c:manualLayout>
                  <c:x val="9.5387726574852769E-2"/>
                  <c:y val="-1.6212234332296357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78F-4C48-B4A0-E317DBDC96CA}"/>
                </c:ext>
              </c:extLst>
            </c:dLbl>
            <c:dLbl>
              <c:idx val="5"/>
              <c:layout>
                <c:manualLayout>
                  <c:x val="8.1143372327505195E-2"/>
                  <c:y val="1.5245118988750385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78F-4C48-B4A0-E317DBDC96CA}"/>
                </c:ext>
              </c:extLst>
            </c:dLbl>
            <c:dLbl>
              <c:idx val="6"/>
              <c:layout>
                <c:manualLayout>
                  <c:x val="7.9842213959989916E-2"/>
                  <c:y val="1.6856149175428507E-4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78F-4C48-B4A0-E317DBDC96CA}"/>
                </c:ext>
              </c:extLst>
            </c:dLbl>
            <c:dLbl>
              <c:idx val="7"/>
              <c:layout>
                <c:manualLayout>
                  <c:x val="6.799214865143563E-2"/>
                  <c:y val="-3.594984027678727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478F-4C48-B4A0-E317DBDC96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0.05</c:v>
                </c:pt>
                <c:pt idx="1">
                  <c:v>0.25</c:v>
                </c:pt>
                <c:pt idx="2">
                  <c:v>0.3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0.05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78F-4C48-B4A0-E317DBDC96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0.95</c:v>
                </c:pt>
                <c:pt idx="1">
                  <c:v>0.75</c:v>
                </c:pt>
                <c:pt idx="2">
                  <c:v>0.7</c:v>
                </c:pt>
                <c:pt idx="3">
                  <c:v>0.89</c:v>
                </c:pt>
                <c:pt idx="4">
                  <c:v>0.92999999999999994</c:v>
                </c:pt>
                <c:pt idx="5">
                  <c:v>0.95</c:v>
                </c:pt>
                <c:pt idx="6">
                  <c:v>0.95</c:v>
                </c:pt>
                <c:pt idx="7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78F-4C48-B4A0-E317DBDC96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7953580876194E-2"/>
          <c:y val="0"/>
          <c:w val="0.94374204791517202"/>
          <c:h val="0.9999862518703184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 PRIMERO RESALTA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6D05-41F6-9C2E-7D59F127BA75}"/>
              </c:ext>
            </c:extLst>
          </c:dPt>
          <c:dPt>
            <c:idx val="1"/>
            <c:invertIfNegative val="0"/>
            <c:bubble3D val="0"/>
            <c:spPr>
              <a:solidFill>
                <a:srgbClr val="027245"/>
              </a:solidFill>
            </c:spPr>
            <c:extLst>
              <c:ext xmlns:c16="http://schemas.microsoft.com/office/drawing/2014/chart" uri="{C3380CC4-5D6E-409C-BE32-E72D297353CC}">
                <c16:uniqueId val="{00000003-6D05-41F6-9C2E-7D59F127BA75}"/>
              </c:ext>
            </c:extLst>
          </c:dPt>
          <c:dPt>
            <c:idx val="2"/>
            <c:invertIfNegative val="0"/>
            <c:bubble3D val="0"/>
            <c:spPr>
              <a:solidFill>
                <a:srgbClr val="F18A77"/>
              </a:solidFill>
            </c:spPr>
            <c:extLst>
              <c:ext xmlns:c16="http://schemas.microsoft.com/office/drawing/2014/chart" uri="{C3380CC4-5D6E-409C-BE32-E72D297353CC}">
                <c16:uniqueId val="{00000005-6D05-41F6-9C2E-7D59F127BA7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6D05-41F6-9C2E-7D59F127BA75}"/>
              </c:ext>
            </c:extLst>
          </c:dPt>
          <c:dPt>
            <c:idx val="4"/>
            <c:invertIfNegative val="0"/>
            <c:bubble3D val="0"/>
            <c:spPr>
              <a:solidFill>
                <a:srgbClr val="816351"/>
              </a:solidFill>
            </c:spPr>
            <c:extLst>
              <c:ext xmlns:c16="http://schemas.microsoft.com/office/drawing/2014/chart" uri="{C3380CC4-5D6E-409C-BE32-E72D297353CC}">
                <c16:uniqueId val="{00000009-6D05-41F6-9C2E-7D59F127BA75}"/>
              </c:ext>
            </c:extLst>
          </c:dPt>
          <c:dPt>
            <c:idx val="5"/>
            <c:invertIfNegative val="0"/>
            <c:bubble3D val="0"/>
            <c:spPr>
              <a:solidFill>
                <a:srgbClr val="FFBF4B"/>
              </a:solidFill>
            </c:spPr>
            <c:extLst>
              <c:ext xmlns:c16="http://schemas.microsoft.com/office/drawing/2014/chart" uri="{C3380CC4-5D6E-409C-BE32-E72D297353CC}">
                <c16:uniqueId val="{0000000B-6D05-41F6-9C2E-7D59F127BA75}"/>
              </c:ext>
            </c:extLst>
          </c:dPt>
          <c:dPt>
            <c:idx val="6"/>
            <c:invertIfNegative val="0"/>
            <c:bubble3D val="0"/>
            <c:spPr>
              <a:solidFill>
                <a:srgbClr val="E7313A"/>
              </a:solidFill>
            </c:spPr>
            <c:extLst>
              <c:ext xmlns:c16="http://schemas.microsoft.com/office/drawing/2014/chart" uri="{C3380CC4-5D6E-409C-BE32-E72D297353CC}">
                <c16:uniqueId val="{0000000D-6D05-41F6-9C2E-7D59F127BA75}"/>
              </c:ext>
            </c:extLst>
          </c:dPt>
          <c:dPt>
            <c:idx val="7"/>
            <c:invertIfNegative val="0"/>
            <c:bubble3D val="0"/>
            <c:spPr>
              <a:solidFill>
                <a:srgbClr val="8B865C"/>
              </a:solidFill>
            </c:spPr>
            <c:extLst>
              <c:ext xmlns:c16="http://schemas.microsoft.com/office/drawing/2014/chart" uri="{C3380CC4-5D6E-409C-BE32-E72D297353CC}">
                <c16:uniqueId val="{0000000F-6D05-41F6-9C2E-7D59F127BA75}"/>
              </c:ext>
            </c:extLst>
          </c:dPt>
          <c:dLbls>
            <c:dLbl>
              <c:idx val="0"/>
              <c:layout>
                <c:manualLayout>
                  <c:x val="0.1005336396342721"/>
                  <c:y val="-1.5713759714350425E-3"/>
                </c:manualLayout>
              </c:layout>
              <c:tx>
                <c:rich>
                  <a:bodyPr/>
                  <a:lstStyle/>
                  <a:p>
                    <a:fld id="{64C640A9-D673-4B24-AB8A-0893BD793EB1}" type="VALUE">
                      <a:rPr lang="en-US">
                        <a:solidFill>
                          <a:srgbClr val="0070C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1878709411306"/>
                      <c:h val="7.52820980983130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05-41F6-9C2E-7D59F127BA75}"/>
                </c:ext>
              </c:extLst>
            </c:dLbl>
            <c:dLbl>
              <c:idx val="1"/>
              <c:layout>
                <c:manualLayout>
                  <c:x val="0.13305185728362245"/>
                  <c:y val="-4.7863507953591388E-3"/>
                </c:manualLayout>
              </c:layout>
              <c:tx>
                <c:rich>
                  <a:bodyPr/>
                  <a:lstStyle/>
                  <a:p>
                    <a:fld id="{7BBE420C-BB2E-4A3E-8F4D-53E11CCD0405}" type="VALUE">
                      <a:rPr lang="en-US">
                        <a:solidFill>
                          <a:srgbClr val="027245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05-41F6-9C2E-7D59F127BA75}"/>
                </c:ext>
              </c:extLst>
            </c:dLbl>
            <c:dLbl>
              <c:idx val="2"/>
              <c:layout>
                <c:manualLayout>
                  <c:x val="0.19808327986434152"/>
                  <c:y val="-1.6276874432378542E-3"/>
                </c:manualLayout>
              </c:layout>
              <c:tx>
                <c:rich>
                  <a:bodyPr/>
                  <a:lstStyle/>
                  <a:p>
                    <a:fld id="{69A69874-6DD7-4470-A3D1-A1BE8CDE9A29}" type="VALUE">
                      <a:rPr lang="en-US">
                        <a:solidFill>
                          <a:srgbClr val="F18A77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05-41F6-9C2E-7D59F127BA75}"/>
                </c:ext>
              </c:extLst>
            </c:dLbl>
            <c:dLbl>
              <c:idx val="3"/>
              <c:layout>
                <c:manualLayout>
                  <c:x val="0.14839435482022961"/>
                  <c:y val="4.6791973986834798E-3"/>
                </c:manualLayout>
              </c:layout>
              <c:tx>
                <c:rich>
                  <a:bodyPr/>
                  <a:lstStyle/>
                  <a:p>
                    <a:fld id="{D4A9A158-563C-4EF6-936B-565A4E804A20}" type="VALUE">
                      <a:rPr lang="en-US">
                        <a:solidFill>
                          <a:srgbClr val="92D050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760947776071863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D05-41F6-9C2E-7D59F127BA75}"/>
                </c:ext>
              </c:extLst>
            </c:dLbl>
            <c:dLbl>
              <c:idx val="4"/>
              <c:layout>
                <c:manualLayout>
                  <c:x val="5.4462464767753613E-2"/>
                  <c:y val="4.6938657290868189E-3"/>
                </c:manualLayout>
              </c:layout>
              <c:tx>
                <c:rich>
                  <a:bodyPr/>
                  <a:lstStyle/>
                  <a:p>
                    <a:fld id="{F5091816-CFA5-49A3-9BFC-E0C00B28C51A}" type="VALUE">
                      <a:rPr lang="en-US">
                        <a:solidFill>
                          <a:srgbClr val="81635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D05-41F6-9C2E-7D59F127BA75}"/>
                </c:ext>
              </c:extLst>
            </c:dLbl>
            <c:dLbl>
              <c:idx val="5"/>
              <c:layout>
                <c:manualLayout>
                  <c:x val="8.1143372327505195E-2"/>
                  <c:y val="1.5245118988750385E-3"/>
                </c:manualLayout>
              </c:layout>
              <c:tx>
                <c:rich>
                  <a:bodyPr/>
                  <a:lstStyle/>
                  <a:p>
                    <a:fld id="{734AAA6D-A27F-4C5E-92FD-D540150F7EBF}" type="VALUE">
                      <a:rPr lang="en-US">
                        <a:solidFill>
                          <a:srgbClr val="FFBF4B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D05-41F6-9C2E-7D59F127BA75}"/>
                </c:ext>
              </c:extLst>
            </c:dLbl>
            <c:dLbl>
              <c:idx val="6"/>
              <c:layout>
                <c:manualLayout>
                  <c:x val="8.8936716583789724E-2"/>
                  <c:y val="-2.9883615499799827E-3"/>
                </c:manualLayout>
              </c:layout>
              <c:tx>
                <c:rich>
                  <a:bodyPr/>
                  <a:lstStyle/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fld id="{D0BE81D0-9C98-4C0A-BF0B-E3407E6CA1E4}" type="VALUE">
                      <a:rPr lang="en-US" sz="1300" b="1" smtClean="0">
                        <a:solidFill>
                          <a:srgbClr val="E7313A"/>
                        </a:solidFill>
                      </a:rPr>
                      <a:pPr>
                        <a:defRPr sz="1300" b="1">
                          <a:solidFill>
                            <a:schemeClr val="tx1"/>
                          </a:solidFill>
                        </a:defRPr>
                      </a:pPr>
                      <a:t>[VALORE]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D05-41F6-9C2E-7D59F127BA75}"/>
                </c:ext>
              </c:extLst>
            </c:dLbl>
            <c:dLbl>
              <c:idx val="7"/>
              <c:layout>
                <c:manualLayout>
                  <c:x val="7.2539399963335541E-2"/>
                  <c:y val="-3.592497869985552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300" b="1">
                      <a:solidFill>
                        <a:srgbClr val="8B865C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11876990765141"/>
                      <c:h val="7.51814087116457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6D05-41F6-9C2E-7D59F127BA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0.06</c:v>
                </c:pt>
                <c:pt idx="1">
                  <c:v>0.15</c:v>
                </c:pt>
                <c:pt idx="2">
                  <c:v>0.26</c:v>
                </c:pt>
                <c:pt idx="3">
                  <c:v>0.19</c:v>
                </c:pt>
                <c:pt idx="4">
                  <c:v>0.02</c:v>
                </c:pt>
                <c:pt idx="5">
                  <c:v>0.05</c:v>
                </c:pt>
                <c:pt idx="6">
                  <c:v>0.09</c:v>
                </c:pt>
                <c:pt idx="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D05-41F6-9C2E-7D59F127BA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my job</c:v>
                </c:pt>
                <c:pt idx="1">
                  <c:v>lack of money</c:v>
                </c:pt>
                <c:pt idx="2">
                  <c:v>My family</c:v>
                </c:pt>
                <c:pt idx="3">
                  <c:v>My health</c:v>
                </c:pt>
                <c:pt idx="4">
                  <c:v>Lack of job</c:v>
                </c:pt>
                <c:pt idx="5">
                  <c:v>changes in life</c:v>
                </c:pt>
                <c:pt idx="6">
                  <c:v>the wars</c:v>
                </c:pt>
                <c:pt idx="7">
                  <c:v>enviromental disasters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0.94</c:v>
                </c:pt>
                <c:pt idx="1">
                  <c:v>0.85</c:v>
                </c:pt>
                <c:pt idx="2">
                  <c:v>0.74</c:v>
                </c:pt>
                <c:pt idx="3">
                  <c:v>0.81</c:v>
                </c:pt>
                <c:pt idx="4">
                  <c:v>0.98</c:v>
                </c:pt>
                <c:pt idx="5">
                  <c:v>0.95</c:v>
                </c:pt>
                <c:pt idx="6">
                  <c:v>0.91</c:v>
                </c:pt>
                <c:pt idx="7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D05-41F6-9C2E-7D59F127BA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7"/>
        <c:overlap val="100"/>
        <c:axId val="130034176"/>
        <c:axId val="88750272"/>
      </c:barChart>
      <c:catAx>
        <c:axId val="130034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88750272"/>
        <c:crosses val="autoZero"/>
        <c:auto val="1"/>
        <c:lblAlgn val="ctr"/>
        <c:lblOffset val="100"/>
        <c:noMultiLvlLbl val="0"/>
      </c:catAx>
      <c:valAx>
        <c:axId val="88750272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30034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683554318175E-2"/>
          <c:y val="0"/>
          <c:w val="0.96870867394662241"/>
          <c:h val="0.752384990133201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TTB</c:v>
                </c:pt>
              </c:strCache>
            </c:strRef>
          </c:tx>
          <c:spPr>
            <a:solidFill>
              <a:srgbClr val="33A3DC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FD6-4EB9-B63B-56C603B21C0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FD6-4EB9-B63B-56C603B21C04}"/>
              </c:ext>
            </c:extLst>
          </c:dPt>
          <c:dPt>
            <c:idx val="3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D6-4EB9-B63B-56C603B21C04}"/>
              </c:ext>
            </c:extLst>
          </c:dPt>
          <c:dLbls>
            <c:dLbl>
              <c:idx val="18"/>
              <c:layout>
                <c:manualLayout>
                  <c:x val="-5.4749118063554146E-17"/>
                  <c:y val="-1.53480107044520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D6-4EB9-B63B-56C603B21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Hoja1!$A$2:$A$46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MENA</c:v>
                </c:pt>
                <c:pt idx="3">
                  <c:v>AMERICAS</c:v>
                </c:pt>
                <c:pt idx="4">
                  <c:v>EUROPE</c:v>
                </c:pt>
                <c:pt idx="5">
                  <c:v>AFRICA</c:v>
                </c:pt>
                <c:pt idx="6">
                  <c:v>INDONESIA</c:v>
                </c:pt>
                <c:pt idx="7">
                  <c:v>VIETNAM</c:v>
                </c:pt>
                <c:pt idx="8">
                  <c:v>MEXICO</c:v>
                </c:pt>
                <c:pt idx="9">
                  <c:v>PARAGUAY</c:v>
                </c:pt>
                <c:pt idx="10">
                  <c:v>INDIA</c:v>
                </c:pt>
                <c:pt idx="11">
                  <c:v>LAOS</c:v>
                </c:pt>
                <c:pt idx="12">
                  <c:v>MALAYSIA</c:v>
                </c:pt>
                <c:pt idx="13">
                  <c:v>IRAN</c:v>
                </c:pt>
                <c:pt idx="14">
                  <c:v>FRANCE</c:v>
                </c:pt>
                <c:pt idx="15">
                  <c:v>PAKISTAN</c:v>
                </c:pt>
                <c:pt idx="16">
                  <c:v>SWEDEN</c:v>
                </c:pt>
                <c:pt idx="17">
                  <c:v>ITALY</c:v>
                </c:pt>
                <c:pt idx="18">
                  <c:v>SOUTH KOREA</c:v>
                </c:pt>
                <c:pt idx="19">
                  <c:v>PHILIPPINES</c:v>
                </c:pt>
                <c:pt idx="20">
                  <c:v>TURKEY</c:v>
                </c:pt>
                <c:pt idx="21">
                  <c:v>UNITED STATES</c:v>
                </c:pt>
                <c:pt idx="22">
                  <c:v>GREECE</c:v>
                </c:pt>
                <c:pt idx="23">
                  <c:v>CANADA</c:v>
                </c:pt>
                <c:pt idx="24">
                  <c:v>SPAIN</c:v>
                </c:pt>
                <c:pt idx="25">
                  <c:v>BRAZIL</c:v>
                </c:pt>
                <c:pt idx="26">
                  <c:v>ECUADOR</c:v>
                </c:pt>
                <c:pt idx="27">
                  <c:v>ARGENTINA</c:v>
                </c:pt>
                <c:pt idx="28">
                  <c:v>GERMANY</c:v>
                </c:pt>
                <c:pt idx="29">
                  <c:v>BELGIUM</c:v>
                </c:pt>
                <c:pt idx="30">
                  <c:v>NETHERLANDS</c:v>
                </c:pt>
                <c:pt idx="31">
                  <c:v>UNITED KINGDOM</c:v>
                </c:pt>
                <c:pt idx="32">
                  <c:v>CROATIA</c:v>
                </c:pt>
                <c:pt idx="33">
                  <c:v>JAPAN</c:v>
                </c:pt>
                <c:pt idx="34">
                  <c:v>SERBIA</c:v>
                </c:pt>
                <c:pt idx="35">
                  <c:v>SLOVENIA</c:v>
                </c:pt>
                <c:pt idx="36">
                  <c:v>IVORY COAST</c:v>
                </c:pt>
                <c:pt idx="37">
                  <c:v>IRELAND</c:v>
                </c:pt>
                <c:pt idx="38">
                  <c:v>PALESTINE</c:v>
                </c:pt>
                <c:pt idx="39">
                  <c:v>HONG KONG</c:v>
                </c:pt>
                <c:pt idx="40">
                  <c:v>PERU</c:v>
                </c:pt>
                <c:pt idx="41">
                  <c:v>FINLAND</c:v>
                </c:pt>
                <c:pt idx="42">
                  <c:v>CHILE</c:v>
                </c:pt>
                <c:pt idx="43">
                  <c:v>POLAND</c:v>
                </c:pt>
                <c:pt idx="44">
                  <c:v>NIGERIA</c:v>
                </c:pt>
              </c:strCache>
            </c:strRef>
          </c:cat>
          <c:val>
            <c:numRef>
              <c:f>Hoja1!$B$2:$B$46</c:f>
              <c:numCache>
                <c:formatCode>0%</c:formatCode>
                <c:ptCount val="45"/>
                <c:pt idx="0">
                  <c:v>0.74399999999999999</c:v>
                </c:pt>
                <c:pt idx="1">
                  <c:v>0.82599999999999996</c:v>
                </c:pt>
                <c:pt idx="2">
                  <c:v>0.78500000000000003</c:v>
                </c:pt>
                <c:pt idx="3">
                  <c:v>0.72</c:v>
                </c:pt>
                <c:pt idx="4">
                  <c:v>0.71099999999999997</c:v>
                </c:pt>
                <c:pt idx="5">
                  <c:v>0.59599999999999997</c:v>
                </c:pt>
                <c:pt idx="6">
                  <c:v>0.95599999999999996</c:v>
                </c:pt>
                <c:pt idx="7">
                  <c:v>0.93400000000000005</c:v>
                </c:pt>
                <c:pt idx="8">
                  <c:v>0.93</c:v>
                </c:pt>
                <c:pt idx="9">
                  <c:v>0.89200000000000002</c:v>
                </c:pt>
                <c:pt idx="10">
                  <c:v>0.88800000000000001</c:v>
                </c:pt>
                <c:pt idx="11">
                  <c:v>0.874</c:v>
                </c:pt>
                <c:pt idx="12">
                  <c:v>0.86299999999999999</c:v>
                </c:pt>
                <c:pt idx="13">
                  <c:v>0.86299999999999999</c:v>
                </c:pt>
                <c:pt idx="14">
                  <c:v>0.84399999999999997</c:v>
                </c:pt>
                <c:pt idx="15">
                  <c:v>0.83799999999999997</c:v>
                </c:pt>
                <c:pt idx="16">
                  <c:v>0.83299999999999996</c:v>
                </c:pt>
                <c:pt idx="17">
                  <c:v>0.81799999999999995</c:v>
                </c:pt>
                <c:pt idx="18">
                  <c:v>0.79700000000000004</c:v>
                </c:pt>
                <c:pt idx="19">
                  <c:v>0.78100000000000003</c:v>
                </c:pt>
                <c:pt idx="20">
                  <c:v>0.76</c:v>
                </c:pt>
                <c:pt idx="21">
                  <c:v>0.754</c:v>
                </c:pt>
                <c:pt idx="22">
                  <c:v>0.754</c:v>
                </c:pt>
                <c:pt idx="23">
                  <c:v>0.752</c:v>
                </c:pt>
                <c:pt idx="24">
                  <c:v>0.747</c:v>
                </c:pt>
                <c:pt idx="25">
                  <c:v>0.74</c:v>
                </c:pt>
                <c:pt idx="26">
                  <c:v>0.72799999999999998</c:v>
                </c:pt>
                <c:pt idx="27">
                  <c:v>0.72199999999999998</c:v>
                </c:pt>
                <c:pt idx="28">
                  <c:v>0.72199999999999998</c:v>
                </c:pt>
                <c:pt idx="29">
                  <c:v>0.71299999999999997</c:v>
                </c:pt>
                <c:pt idx="30">
                  <c:v>0.70799999999999996</c:v>
                </c:pt>
                <c:pt idx="31">
                  <c:v>0.69699999999999995</c:v>
                </c:pt>
                <c:pt idx="32">
                  <c:v>0.68400000000000005</c:v>
                </c:pt>
                <c:pt idx="33">
                  <c:v>0.68</c:v>
                </c:pt>
                <c:pt idx="34">
                  <c:v>0.67600000000000005</c:v>
                </c:pt>
                <c:pt idx="35">
                  <c:v>0.67600000000000005</c:v>
                </c:pt>
                <c:pt idx="36">
                  <c:v>0.67400000000000004</c:v>
                </c:pt>
                <c:pt idx="37">
                  <c:v>0.67200000000000004</c:v>
                </c:pt>
                <c:pt idx="38">
                  <c:v>0.65</c:v>
                </c:pt>
                <c:pt idx="39">
                  <c:v>0.64400000000000002</c:v>
                </c:pt>
                <c:pt idx="40">
                  <c:v>0.629</c:v>
                </c:pt>
                <c:pt idx="41">
                  <c:v>0.58199999999999996</c:v>
                </c:pt>
                <c:pt idx="42">
                  <c:v>0.56399999999999995</c:v>
                </c:pt>
                <c:pt idx="43">
                  <c:v>0.54</c:v>
                </c:pt>
                <c:pt idx="44">
                  <c:v>0.503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D6-4EB9-B63B-56C603B21C0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BTB</c:v>
                </c:pt>
              </c:strCache>
            </c:strRef>
          </c:tx>
          <c:spPr>
            <a:solidFill>
              <a:srgbClr val="FE4A63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0648571736948181E-3"/>
                  <c:y val="-9.20880642267116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D6-4EB9-B63B-56C603B21C04}"/>
                </c:ext>
              </c:extLst>
            </c:dLbl>
            <c:dLbl>
              <c:idx val="18"/>
              <c:layout>
                <c:manualLayout>
                  <c:x val="0"/>
                  <c:y val="-4.9113634254246204E-2"/>
                </c:manualLayout>
              </c:layout>
              <c:tx>
                <c:rich>
                  <a:bodyPr/>
                  <a:lstStyle/>
                  <a:p>
                    <a:fld id="{8A2333B2-3F1A-46AB-8B80-8E55B81492E4}" type="VALUE">
                      <a:rPr lang="en-US" b="0">
                        <a:solidFill>
                          <a:schemeClr val="bg1"/>
                        </a:solidFill>
                      </a:rPr>
                      <a:pPr/>
                      <a:t>[VALORE]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FD6-4EB9-B63B-56C603B21C04}"/>
                </c:ext>
              </c:extLst>
            </c:dLbl>
            <c:dLbl>
              <c:idx val="24"/>
              <c:layout>
                <c:manualLayout>
                  <c:x val="0"/>
                  <c:y val="-3.06960214089041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D6-4EB9-B63B-56C603B21C04}"/>
                </c:ext>
              </c:extLst>
            </c:dLbl>
            <c:dLbl>
              <c:idx val="34"/>
              <c:layout>
                <c:manualLayout>
                  <c:x val="2.1297143473895815E-3"/>
                  <c:y val="6.13920428178077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D6-4EB9-B63B-56C603B21C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Hoja1!$A$2:$A$46</c:f>
              <c:strCache>
                <c:ptCount val="45"/>
                <c:pt idx="0">
                  <c:v>TOTAL</c:v>
                </c:pt>
                <c:pt idx="1">
                  <c:v>APAC</c:v>
                </c:pt>
                <c:pt idx="2">
                  <c:v>MENA</c:v>
                </c:pt>
                <c:pt idx="3">
                  <c:v>AMERICAS</c:v>
                </c:pt>
                <c:pt idx="4">
                  <c:v>EUROPE</c:v>
                </c:pt>
                <c:pt idx="5">
                  <c:v>AFRICA</c:v>
                </c:pt>
                <c:pt idx="6">
                  <c:v>INDONESIA</c:v>
                </c:pt>
                <c:pt idx="7">
                  <c:v>VIETNAM</c:v>
                </c:pt>
                <c:pt idx="8">
                  <c:v>MEXICO</c:v>
                </c:pt>
                <c:pt idx="9">
                  <c:v>PARAGUAY</c:v>
                </c:pt>
                <c:pt idx="10">
                  <c:v>INDIA</c:v>
                </c:pt>
                <c:pt idx="11">
                  <c:v>LAOS</c:v>
                </c:pt>
                <c:pt idx="12">
                  <c:v>MALAYSIA</c:v>
                </c:pt>
                <c:pt idx="13">
                  <c:v>IRAN</c:v>
                </c:pt>
                <c:pt idx="14">
                  <c:v>FRANCE</c:v>
                </c:pt>
                <c:pt idx="15">
                  <c:v>PAKISTAN</c:v>
                </c:pt>
                <c:pt idx="16">
                  <c:v>SWEDEN</c:v>
                </c:pt>
                <c:pt idx="17">
                  <c:v>ITALY</c:v>
                </c:pt>
                <c:pt idx="18">
                  <c:v>SOUTH KOREA</c:v>
                </c:pt>
                <c:pt idx="19">
                  <c:v>PHILIPPINES</c:v>
                </c:pt>
                <c:pt idx="20">
                  <c:v>TURKEY</c:v>
                </c:pt>
                <c:pt idx="21">
                  <c:v>UNITED STATES</c:v>
                </c:pt>
                <c:pt idx="22">
                  <c:v>GREECE</c:v>
                </c:pt>
                <c:pt idx="23">
                  <c:v>CANADA</c:v>
                </c:pt>
                <c:pt idx="24">
                  <c:v>SPAIN</c:v>
                </c:pt>
                <c:pt idx="25">
                  <c:v>BRAZIL</c:v>
                </c:pt>
                <c:pt idx="26">
                  <c:v>ECUADOR</c:v>
                </c:pt>
                <c:pt idx="27">
                  <c:v>ARGENTINA</c:v>
                </c:pt>
                <c:pt idx="28">
                  <c:v>GERMANY</c:v>
                </c:pt>
                <c:pt idx="29">
                  <c:v>BELGIUM</c:v>
                </c:pt>
                <c:pt idx="30">
                  <c:v>NETHERLANDS</c:v>
                </c:pt>
                <c:pt idx="31">
                  <c:v>UNITED KINGDOM</c:v>
                </c:pt>
                <c:pt idx="32">
                  <c:v>CROATIA</c:v>
                </c:pt>
                <c:pt idx="33">
                  <c:v>JAPAN</c:v>
                </c:pt>
                <c:pt idx="34">
                  <c:v>SERBIA</c:v>
                </c:pt>
                <c:pt idx="35">
                  <c:v>SLOVENIA</c:v>
                </c:pt>
                <c:pt idx="36">
                  <c:v>IVORY COAST</c:v>
                </c:pt>
                <c:pt idx="37">
                  <c:v>IRELAND</c:v>
                </c:pt>
                <c:pt idx="38">
                  <c:v>PALESTINE</c:v>
                </c:pt>
                <c:pt idx="39">
                  <c:v>HONG KONG</c:v>
                </c:pt>
                <c:pt idx="40">
                  <c:v>PERU</c:v>
                </c:pt>
                <c:pt idx="41">
                  <c:v>FINLAND</c:v>
                </c:pt>
                <c:pt idx="42">
                  <c:v>CHILE</c:v>
                </c:pt>
                <c:pt idx="43">
                  <c:v>POLAND</c:v>
                </c:pt>
                <c:pt idx="44">
                  <c:v>NIGERIA</c:v>
                </c:pt>
              </c:strCache>
            </c:strRef>
          </c:cat>
          <c:val>
            <c:numRef>
              <c:f>Hoja1!$C$2:$C$46</c:f>
              <c:numCache>
                <c:formatCode>0%</c:formatCode>
                <c:ptCount val="45"/>
                <c:pt idx="0">
                  <c:v>0.248</c:v>
                </c:pt>
                <c:pt idx="1">
                  <c:v>0.16600000000000001</c:v>
                </c:pt>
                <c:pt idx="2">
                  <c:v>0.21</c:v>
                </c:pt>
                <c:pt idx="3">
                  <c:v>0.27</c:v>
                </c:pt>
                <c:pt idx="4">
                  <c:v>0.27900000000000003</c:v>
                </c:pt>
                <c:pt idx="5">
                  <c:v>0.40300000000000002</c:v>
                </c:pt>
                <c:pt idx="6">
                  <c:v>4.2000000000000003E-2</c:v>
                </c:pt>
                <c:pt idx="7">
                  <c:v>6.6000000000000003E-2</c:v>
                </c:pt>
                <c:pt idx="8">
                  <c:v>6.5000000000000002E-2</c:v>
                </c:pt>
                <c:pt idx="9">
                  <c:v>0.108</c:v>
                </c:pt>
                <c:pt idx="10">
                  <c:v>0.108</c:v>
                </c:pt>
                <c:pt idx="11">
                  <c:v>0.126</c:v>
                </c:pt>
                <c:pt idx="12">
                  <c:v>0.13600000000000001</c:v>
                </c:pt>
                <c:pt idx="13">
                  <c:v>0.13200000000000001</c:v>
                </c:pt>
                <c:pt idx="14">
                  <c:v>0.13900000000000001</c:v>
                </c:pt>
                <c:pt idx="15">
                  <c:v>0.161</c:v>
                </c:pt>
                <c:pt idx="16">
                  <c:v>0.16200000000000001</c:v>
                </c:pt>
                <c:pt idx="17">
                  <c:v>0.17599999999999999</c:v>
                </c:pt>
                <c:pt idx="18">
                  <c:v>0.19800000000000001</c:v>
                </c:pt>
                <c:pt idx="19">
                  <c:v>0.21</c:v>
                </c:pt>
                <c:pt idx="20">
                  <c:v>0.23699999999999999</c:v>
                </c:pt>
                <c:pt idx="21">
                  <c:v>0.23200000000000001</c:v>
                </c:pt>
                <c:pt idx="22">
                  <c:v>0.24199999999999999</c:v>
                </c:pt>
                <c:pt idx="23">
                  <c:v>0.24099999999999999</c:v>
                </c:pt>
                <c:pt idx="24">
                  <c:v>0.23799999999999999</c:v>
                </c:pt>
                <c:pt idx="25">
                  <c:v>0.246</c:v>
                </c:pt>
                <c:pt idx="26">
                  <c:v>0.26900000000000002</c:v>
                </c:pt>
                <c:pt idx="27">
                  <c:v>0.25</c:v>
                </c:pt>
                <c:pt idx="28">
                  <c:v>0.27500000000000002</c:v>
                </c:pt>
                <c:pt idx="29">
                  <c:v>0.27400000000000002</c:v>
                </c:pt>
                <c:pt idx="30">
                  <c:v>0.27400000000000002</c:v>
                </c:pt>
                <c:pt idx="31">
                  <c:v>0.28999999999999998</c:v>
                </c:pt>
                <c:pt idx="32">
                  <c:v>0.30099999999999999</c:v>
                </c:pt>
                <c:pt idx="33">
                  <c:v>0.28299999999999997</c:v>
                </c:pt>
                <c:pt idx="34">
                  <c:v>0.311</c:v>
                </c:pt>
                <c:pt idx="35">
                  <c:v>0.317</c:v>
                </c:pt>
                <c:pt idx="36">
                  <c:v>0.32400000000000001</c:v>
                </c:pt>
                <c:pt idx="37">
                  <c:v>0.32300000000000001</c:v>
                </c:pt>
                <c:pt idx="38">
                  <c:v>0.34200000000000003</c:v>
                </c:pt>
                <c:pt idx="39">
                  <c:v>0.35199999999999998</c:v>
                </c:pt>
                <c:pt idx="40">
                  <c:v>0.36699999999999999</c:v>
                </c:pt>
                <c:pt idx="41">
                  <c:v>0.41</c:v>
                </c:pt>
                <c:pt idx="42">
                  <c:v>0.42399999999999999</c:v>
                </c:pt>
                <c:pt idx="43">
                  <c:v>0.438</c:v>
                </c:pt>
                <c:pt idx="44">
                  <c:v>0.497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D6-4EB9-B63B-56C603B21C0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100"/>
        <c:axId val="133226880"/>
        <c:axId val="133228416"/>
      </c:barChart>
      <c:catAx>
        <c:axId val="13322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0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3228416"/>
        <c:crosses val="autoZero"/>
        <c:auto val="1"/>
        <c:lblAlgn val="ctr"/>
        <c:lblOffset val="100"/>
        <c:noMultiLvlLbl val="0"/>
      </c:catAx>
      <c:valAx>
        <c:axId val="133228416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33226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88789915263537E-3"/>
          <c:y val="2.2099137388143324E-2"/>
          <c:w val="0.93917037301105732"/>
          <c:h val="0.97200932762097236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6A6AE2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Hoja1!$B$2:$B$5</c:f>
              <c:numCache>
                <c:formatCode>###0%</c:formatCode>
                <c:ptCount val="4"/>
                <c:pt idx="0">
                  <c:v>0.17699999999999999</c:v>
                </c:pt>
                <c:pt idx="1">
                  <c:v>0.193</c:v>
                </c:pt>
                <c:pt idx="2">
                  <c:v>0.19500000000000001</c:v>
                </c:pt>
                <c:pt idx="3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F0-4F5E-8565-36E57A59DA24}"/>
            </c:ext>
          </c:extLst>
        </c:ser>
        <c:ser>
          <c:idx val="1"/>
          <c:order val="1"/>
          <c:spPr>
            <a:solidFill>
              <a:srgbClr val="4BB0BE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Hoja1!$C$2:$C$5</c:f>
              <c:numCache>
                <c:formatCode>###0%</c:formatCode>
                <c:ptCount val="4"/>
                <c:pt idx="0">
                  <c:v>0.48199999999999998</c:v>
                </c:pt>
                <c:pt idx="1">
                  <c:v>0.46500000000000002</c:v>
                </c:pt>
                <c:pt idx="2">
                  <c:v>0.46600000000000003</c:v>
                </c:pt>
                <c:pt idx="3">
                  <c:v>0.45600000000000002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F0-4F5E-8565-36E57A59DA24}"/>
            </c:ext>
          </c:extLst>
        </c:ser>
        <c:ser>
          <c:idx val="2"/>
          <c:order val="2"/>
          <c:spPr>
            <a:solidFill>
              <a:srgbClr val="FFD0C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Hoja1!$D$2:$D$5</c:f>
              <c:numCache>
                <c:formatCode>###0%</c:formatCode>
                <c:ptCount val="4"/>
                <c:pt idx="0">
                  <c:v>0.255</c:v>
                </c:pt>
                <c:pt idx="1">
                  <c:v>0.26400000000000001</c:v>
                </c:pt>
                <c:pt idx="2">
                  <c:v>0.22600000000000001</c:v>
                </c:pt>
                <c:pt idx="3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F0-4F5E-8565-36E57A59DA24}"/>
            </c:ext>
          </c:extLst>
        </c:ser>
        <c:ser>
          <c:idx val="3"/>
          <c:order val="3"/>
          <c:spPr>
            <a:solidFill>
              <a:srgbClr val="EC6756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6.545235101508733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F0-4F5E-8565-36E57A59DA24}"/>
                </c:ext>
              </c:extLst>
            </c:dLbl>
            <c:dLbl>
              <c:idx val="1"/>
              <c:layout>
                <c:manualLayout>
                  <c:x val="4.6702773867849847E-3"/>
                  <c:y val="2.77168889101245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F0-4F5E-8565-36E57A59DA24}"/>
                </c:ext>
              </c:extLst>
            </c:dLbl>
            <c:dLbl>
              <c:idx val="6"/>
              <c:layout>
                <c:manualLayout>
                  <c:x val="2.335230631606335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F0-4F5E-8565-36E57A59DA24}"/>
                </c:ext>
              </c:extLst>
            </c:dLbl>
            <c:numFmt formatCode="0%" sourceLinked="0"/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Hoja1!$E$2:$E$5</c:f>
              <c:numCache>
                <c:formatCode>###0%</c:formatCode>
                <c:ptCount val="4"/>
                <c:pt idx="0">
                  <c:v>6.5000000000000002E-2</c:v>
                </c:pt>
                <c:pt idx="1">
                  <c:v>6.4000000000000001E-2</c:v>
                </c:pt>
                <c:pt idx="2">
                  <c:v>9.4E-2</c:v>
                </c:pt>
                <c:pt idx="3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F0-4F5E-8565-36E57A59DA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4"/>
        <c:overlap val="100"/>
        <c:axId val="221790208"/>
        <c:axId val="221791744"/>
      </c:barChart>
      <c:catAx>
        <c:axId val="22179020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21791744"/>
        <c:crosses val="autoZero"/>
        <c:auto val="1"/>
        <c:lblAlgn val="ctr"/>
        <c:lblOffset val="100"/>
        <c:noMultiLvlLbl val="0"/>
      </c:catAx>
      <c:valAx>
        <c:axId val="2217917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21790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68807034344313E-2"/>
          <c:y val="6.1646370691276674E-2"/>
          <c:w val="0.86006238593131135"/>
          <c:h val="0.8535898696082179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CAMBIAR AQUÍ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D6-449A-B20F-3715CFB557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CAMBIAR</c:v>
                </c:pt>
              </c:strCache>
            </c:strRef>
          </c:tx>
          <c:spPr>
            <a:solidFill>
              <a:srgbClr val="FCA927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ED6-449A-B20F-3715CFB55784}"/>
              </c:ext>
            </c:extLst>
          </c:dPt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6-449A-B20F-3715CFB5578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798FE2"/>
            </a:solidFill>
            <a:ln>
              <a:noFill/>
            </a:ln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0.48799999999999999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D6-449A-B20F-3715CFB5578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71B397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hombre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D6-449A-B20F-3715CFB55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62656"/>
        <c:axId val="131464192"/>
      </c:barChart>
      <c:catAx>
        <c:axId val="13146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1464192"/>
        <c:crosses val="autoZero"/>
        <c:auto val="1"/>
        <c:lblAlgn val="ctr"/>
        <c:lblOffset val="100"/>
        <c:noMultiLvlLbl val="0"/>
      </c:catAx>
      <c:valAx>
        <c:axId val="131464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31462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07391F5-3DB4-40DE-A667-0B97ED5F30C0}" type="datetimeFigureOut">
              <a:rPr lang="es-AR" smtClean="0"/>
              <a:pPr/>
              <a:t>22/3/2024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21DC47C-C936-48A6-AB8A-F8B67F9997E7}" type="slidenum">
              <a:rPr lang="es-AR" smtClean="0"/>
              <a:pPr/>
              <a:t>‹N›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8547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70EE32C-68CF-4E85-BDCE-F5114208E9AC}" type="datetimeFigureOut">
              <a:rPr lang="es-AR" smtClean="0"/>
              <a:pPr/>
              <a:t>22/3/2024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14EE6BC4-9D6B-45D8-825B-87887386E229}" type="slidenum">
              <a:rPr lang="es-AR" smtClean="0"/>
              <a:pPr/>
              <a:t>‹N›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882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3142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29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32390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34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2378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39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90926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40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215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41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6356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42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960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43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9789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44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2361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893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261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5605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54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17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704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20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178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23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5040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E6BC4-9D6B-45D8-825B-87887386E229}" type="slidenum">
              <a:rPr lang="es-AR" smtClean="0"/>
              <a:pPr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83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253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14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070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03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8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49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3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5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50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09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8900000">
            <a:off x="8661921" y="6102497"/>
            <a:ext cx="288032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CuadroTexto"/>
          <p:cNvSpPr txBox="1"/>
          <p:nvPr/>
        </p:nvSpPr>
        <p:spPr>
          <a:xfrm>
            <a:off x="8498656" y="6093296"/>
            <a:ext cx="60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C3CF45B-E7DE-4A72-8499-E4A2281FB54C}" type="slidenum">
              <a:rPr lang="es-AR" sz="1400" b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pPr algn="ctr"/>
              <a:t>‹N›</a:t>
            </a:fld>
            <a:endParaRPr lang="es-AR" sz="1400" b="1" dirty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002426" y="6246513"/>
            <a:ext cx="75954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7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752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8900000">
            <a:off x="8661921" y="6102497"/>
            <a:ext cx="288032" cy="288032"/>
          </a:xfrm>
          <a:prstGeom prst="rect">
            <a:avLst/>
          </a:prstGeom>
          <a:solidFill>
            <a:schemeClr val="accent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blac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498656" y="6093296"/>
            <a:ext cx="609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C3CF45B-E7DE-4A72-8499-E4A2281FB54C}" type="slidenum">
              <a:rPr lang="es-AR" sz="1400" b="1" smtClean="0">
                <a:solidFill>
                  <a:prstClr val="white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pPr algn="ctr"/>
              <a:t>‹N›</a:t>
            </a:fld>
            <a:endParaRPr lang="es-AR" sz="1400" b="1" dirty="0">
              <a:solidFill>
                <a:prstClr val="white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002426" y="6246513"/>
            <a:ext cx="75954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3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chart" Target="../charts/chart9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chart" Target="../charts/chart16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chart" Target="../charts/chart23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4" Type="http://schemas.openxmlformats.org/officeDocument/2006/relationships/image" Target="../media/image19.png"/><Relationship Id="rId9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3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chart" Target="../charts/chart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jpeg"/><Relationship Id="rId10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7" Type="http://schemas.openxmlformats.org/officeDocument/2006/relationships/chart" Target="../charts/chart4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9.png"/><Relationship Id="rId4" Type="http://schemas.openxmlformats.org/officeDocument/2006/relationships/image" Target="../media/image11.jpeg"/><Relationship Id="rId9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12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6.xml"/><Relationship Id="rId11" Type="http://schemas.openxmlformats.org/officeDocument/2006/relationships/image" Target="../media/image37.png"/><Relationship Id="rId5" Type="http://schemas.openxmlformats.org/officeDocument/2006/relationships/chart" Target="../charts/chart45.xml"/><Relationship Id="rId10" Type="http://schemas.microsoft.com/office/2007/relationships/hdphoto" Target="../media/hdphoto2.wdp"/><Relationship Id="rId4" Type="http://schemas.openxmlformats.org/officeDocument/2006/relationships/chart" Target="../charts/chart44.xml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1.xml"/><Relationship Id="rId3" Type="http://schemas.openxmlformats.org/officeDocument/2006/relationships/image" Target="../media/image3.jpeg"/><Relationship Id="rId7" Type="http://schemas.openxmlformats.org/officeDocument/2006/relationships/chart" Target="../charts/chart5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9.xml"/><Relationship Id="rId5" Type="http://schemas.openxmlformats.org/officeDocument/2006/relationships/chart" Target="../charts/chart48.xml"/><Relationship Id="rId4" Type="http://schemas.openxmlformats.org/officeDocument/2006/relationships/chart" Target="../charts/chart47.xml"/><Relationship Id="rId9" Type="http://schemas.openxmlformats.org/officeDocument/2006/relationships/chart" Target="../charts/chart5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7.xml"/><Relationship Id="rId3" Type="http://schemas.openxmlformats.org/officeDocument/2006/relationships/image" Target="../media/image3.jpeg"/><Relationship Id="rId7" Type="http://schemas.openxmlformats.org/officeDocument/2006/relationships/chart" Target="../charts/chart5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5.xml"/><Relationship Id="rId5" Type="http://schemas.openxmlformats.org/officeDocument/2006/relationships/chart" Target="../charts/chart54.xml"/><Relationship Id="rId4" Type="http://schemas.openxmlformats.org/officeDocument/2006/relationships/chart" Target="../charts/chart5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2.xml"/><Relationship Id="rId3" Type="http://schemas.openxmlformats.org/officeDocument/2006/relationships/image" Target="../media/image3.jpeg"/><Relationship Id="rId7" Type="http://schemas.openxmlformats.org/officeDocument/2006/relationships/chart" Target="../charts/chart6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0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Relationship Id="rId9" Type="http://schemas.openxmlformats.org/officeDocument/2006/relationships/chart" Target="../charts/chart6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8 Rectángulo"/>
          <p:cNvSpPr/>
          <p:nvPr/>
        </p:nvSpPr>
        <p:spPr>
          <a:xfrm>
            <a:off x="3063854" y="616931"/>
            <a:ext cx="5803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prstClr val="black"/>
                </a:solidFill>
                <a:latin typeface="Montserrat" pitchFamily="50" charset="0"/>
                <a:cs typeface="Arial" panose="020B0604020202020204" pitchFamily="34" charset="0"/>
              </a:rPr>
              <a:t>Health</a:t>
            </a:r>
          </a:p>
          <a:p>
            <a:pPr algn="r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WWS 2024</a:t>
            </a:r>
            <a:endParaRPr lang="es-AR" sz="1600" dirty="0">
              <a:solidFill>
                <a:prstClr val="black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47" y="404664"/>
            <a:ext cx="3017520" cy="9220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5" b="23201"/>
          <a:stretch/>
        </p:blipFill>
        <p:spPr>
          <a:xfrm>
            <a:off x="983506" y="1704602"/>
            <a:ext cx="7620744" cy="431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7012"/>
      </p:ext>
    </p:extLst>
  </p:cSld>
  <p:clrMapOvr>
    <a:masterClrMapping/>
  </p:clrMapOvr>
  <p:transition spd="slow">
    <p:push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-252536" y="355303"/>
            <a:ext cx="9540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Century" panose="02040604050505020304" pitchFamily="18" charset="0"/>
              </a:rPr>
              <a:t>FITNESS</a:t>
            </a:r>
            <a:endParaRPr lang="es-PE" sz="4400" b="1" dirty="0">
              <a:latin typeface="Century" panose="020406040505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37819" r="52361" b="13458"/>
          <a:stretch/>
        </p:blipFill>
        <p:spPr>
          <a:xfrm>
            <a:off x="971600" y="1196752"/>
            <a:ext cx="7200800" cy="480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75 Grupo"/>
          <p:cNvGrpSpPr/>
          <p:nvPr/>
        </p:nvGrpSpPr>
        <p:grpSpPr>
          <a:xfrm>
            <a:off x="1719248" y="3612403"/>
            <a:ext cx="2642255" cy="2359732"/>
            <a:chOff x="1270387" y="3970297"/>
            <a:chExt cx="1996604" cy="1729394"/>
          </a:xfrm>
        </p:grpSpPr>
        <p:graphicFrame>
          <p:nvGraphicFramePr>
            <p:cNvPr id="145" name="Chart 3"/>
            <p:cNvGraphicFramePr/>
            <p:nvPr>
              <p:extLst>
                <p:ext uri="{D42A27DB-BD31-4B8C-83A1-F6EECF244321}">
                  <p14:modId xmlns:p14="http://schemas.microsoft.com/office/powerpoint/2010/main" val="2122387068"/>
                </p:ext>
              </p:extLst>
            </p:nvPr>
          </p:nvGraphicFramePr>
          <p:xfrm>
            <a:off x="1270387" y="4051581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6" name="Freeform 7"/>
            <p:cNvSpPr/>
            <p:nvPr/>
          </p:nvSpPr>
          <p:spPr>
            <a:xfrm>
              <a:off x="1787222" y="3970297"/>
              <a:ext cx="874226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</p:grpSp>
      <p:grpSp>
        <p:nvGrpSpPr>
          <p:cNvPr id="135" name="70 Grupo"/>
          <p:cNvGrpSpPr/>
          <p:nvPr/>
        </p:nvGrpSpPr>
        <p:grpSpPr>
          <a:xfrm>
            <a:off x="582407" y="3608497"/>
            <a:ext cx="2663984" cy="2328310"/>
            <a:chOff x="986302" y="3238244"/>
            <a:chExt cx="4176712" cy="3607022"/>
          </a:xfrm>
        </p:grpSpPr>
        <p:graphicFrame>
          <p:nvGraphicFramePr>
            <p:cNvPr id="137" name="Chart 3"/>
            <p:cNvGraphicFramePr/>
            <p:nvPr>
              <p:extLst>
                <p:ext uri="{D42A27DB-BD31-4B8C-83A1-F6EECF244321}">
                  <p14:modId xmlns:p14="http://schemas.microsoft.com/office/powerpoint/2010/main" val="3359076786"/>
                </p:ext>
              </p:extLst>
            </p:nvPr>
          </p:nvGraphicFramePr>
          <p:xfrm>
            <a:off x="986302" y="3352792"/>
            <a:ext cx="4176712" cy="34247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8" name="Freeform 6"/>
            <p:cNvSpPr/>
            <p:nvPr/>
          </p:nvSpPr>
          <p:spPr>
            <a:xfrm>
              <a:off x="2160258" y="3238244"/>
              <a:ext cx="1828799" cy="3607022"/>
            </a:xfrm>
            <a:custGeom>
              <a:avLst/>
              <a:gdLst>
                <a:gd name="connsiteX0" fmla="*/ 727461 w 1828800"/>
                <a:gd name="connsiteY0" fmla="*/ 959420 h 3781425"/>
                <a:gd name="connsiteX1" fmla="*/ 668427 w 1828800"/>
                <a:gd name="connsiteY1" fmla="*/ 969259 h 3781425"/>
                <a:gd name="connsiteX2" fmla="*/ 612673 w 1828800"/>
                <a:gd name="connsiteY2" fmla="*/ 988935 h 3781425"/>
                <a:gd name="connsiteX3" fmla="*/ 563479 w 1828800"/>
                <a:gd name="connsiteY3" fmla="*/ 1021730 h 3781425"/>
                <a:gd name="connsiteX4" fmla="*/ 520844 w 1828800"/>
                <a:gd name="connsiteY4" fmla="*/ 1064363 h 3781425"/>
                <a:gd name="connsiteX5" fmla="*/ 484768 w 1828800"/>
                <a:gd name="connsiteY5" fmla="*/ 1113555 h 3781425"/>
                <a:gd name="connsiteX6" fmla="*/ 461810 w 1828800"/>
                <a:gd name="connsiteY6" fmla="*/ 1159468 h 3781425"/>
                <a:gd name="connsiteX7" fmla="*/ 248634 w 1828800"/>
                <a:gd name="connsiteY7" fmla="*/ 1871112 h 3781425"/>
                <a:gd name="connsiteX8" fmla="*/ 242074 w 1828800"/>
                <a:gd name="connsiteY8" fmla="*/ 1913745 h 3781425"/>
                <a:gd name="connsiteX9" fmla="*/ 245354 w 1828800"/>
                <a:gd name="connsiteY9" fmla="*/ 1956378 h 3781425"/>
                <a:gd name="connsiteX10" fmla="*/ 268311 w 1828800"/>
                <a:gd name="connsiteY10" fmla="*/ 1985893 h 3781425"/>
                <a:gd name="connsiteX11" fmla="*/ 297828 w 1828800"/>
                <a:gd name="connsiteY11" fmla="*/ 2008849 h 3781425"/>
                <a:gd name="connsiteX12" fmla="*/ 327345 w 1828800"/>
                <a:gd name="connsiteY12" fmla="*/ 2015408 h 3781425"/>
                <a:gd name="connsiteX13" fmla="*/ 369980 w 1828800"/>
                <a:gd name="connsiteY13" fmla="*/ 2015408 h 3781425"/>
                <a:gd name="connsiteX14" fmla="*/ 402777 w 1828800"/>
                <a:gd name="connsiteY14" fmla="*/ 1992452 h 3781425"/>
                <a:gd name="connsiteX15" fmla="*/ 432293 w 1828800"/>
                <a:gd name="connsiteY15" fmla="*/ 1956378 h 3781425"/>
                <a:gd name="connsiteX16" fmla="*/ 622512 w 1828800"/>
                <a:gd name="connsiteY16" fmla="*/ 1300485 h 3781425"/>
                <a:gd name="connsiteX17" fmla="*/ 674987 w 1828800"/>
                <a:gd name="connsiteY17" fmla="*/ 1300485 h 3781425"/>
                <a:gd name="connsiteX18" fmla="*/ 356862 w 1828800"/>
                <a:gd name="connsiteY18" fmla="*/ 2415503 h 3781425"/>
                <a:gd name="connsiteX19" fmla="*/ 658588 w 1828800"/>
                <a:gd name="connsiteY19" fmla="*/ 2415503 h 3781425"/>
                <a:gd name="connsiteX20" fmla="*/ 658588 w 1828800"/>
                <a:gd name="connsiteY20" fmla="*/ 3291120 h 3781425"/>
                <a:gd name="connsiteX21" fmla="*/ 674987 w 1828800"/>
                <a:gd name="connsiteY21" fmla="*/ 3333753 h 3781425"/>
                <a:gd name="connsiteX22" fmla="*/ 704503 w 1828800"/>
                <a:gd name="connsiteY22" fmla="*/ 3356709 h 3781425"/>
                <a:gd name="connsiteX23" fmla="*/ 740579 w 1828800"/>
                <a:gd name="connsiteY23" fmla="*/ 3369827 h 3781425"/>
                <a:gd name="connsiteX24" fmla="*/ 786494 w 1828800"/>
                <a:gd name="connsiteY24" fmla="*/ 3369827 h 3781425"/>
                <a:gd name="connsiteX25" fmla="*/ 825850 w 1828800"/>
                <a:gd name="connsiteY25" fmla="*/ 3359989 h 3781425"/>
                <a:gd name="connsiteX26" fmla="*/ 852087 w 1828800"/>
                <a:gd name="connsiteY26" fmla="*/ 3337032 h 3781425"/>
                <a:gd name="connsiteX27" fmla="*/ 871765 w 1828800"/>
                <a:gd name="connsiteY27" fmla="*/ 3310797 h 3781425"/>
                <a:gd name="connsiteX28" fmla="*/ 878324 w 1828800"/>
                <a:gd name="connsiteY28" fmla="*/ 3274723 h 3781425"/>
                <a:gd name="connsiteX29" fmla="*/ 878324 w 1828800"/>
                <a:gd name="connsiteY29" fmla="*/ 2415503 h 3781425"/>
                <a:gd name="connsiteX30" fmla="*/ 947197 w 1828800"/>
                <a:gd name="connsiteY30" fmla="*/ 2415503 h 3781425"/>
                <a:gd name="connsiteX31" fmla="*/ 947197 w 1828800"/>
                <a:gd name="connsiteY31" fmla="*/ 3264884 h 3781425"/>
                <a:gd name="connsiteX32" fmla="*/ 953756 w 1828800"/>
                <a:gd name="connsiteY32" fmla="*/ 3310797 h 3781425"/>
                <a:gd name="connsiteX33" fmla="*/ 970154 w 1828800"/>
                <a:gd name="connsiteY33" fmla="*/ 3340312 h 3781425"/>
                <a:gd name="connsiteX34" fmla="*/ 1002950 w 1828800"/>
                <a:gd name="connsiteY34" fmla="*/ 3359989 h 3781425"/>
                <a:gd name="connsiteX35" fmla="*/ 1032467 w 1828800"/>
                <a:gd name="connsiteY35" fmla="*/ 3369827 h 3781425"/>
                <a:gd name="connsiteX36" fmla="*/ 1088221 w 1828800"/>
                <a:gd name="connsiteY36" fmla="*/ 3369827 h 3781425"/>
                <a:gd name="connsiteX37" fmla="*/ 1127577 w 1828800"/>
                <a:gd name="connsiteY37" fmla="*/ 3353430 h 3781425"/>
                <a:gd name="connsiteX38" fmla="*/ 1150534 w 1828800"/>
                <a:gd name="connsiteY38" fmla="*/ 3327194 h 3781425"/>
                <a:gd name="connsiteX39" fmla="*/ 1166932 w 1828800"/>
                <a:gd name="connsiteY39" fmla="*/ 3291120 h 3781425"/>
                <a:gd name="connsiteX40" fmla="*/ 1170212 w 1828800"/>
                <a:gd name="connsiteY40" fmla="*/ 3264884 h 3781425"/>
                <a:gd name="connsiteX41" fmla="*/ 1170212 w 1828800"/>
                <a:gd name="connsiteY41" fmla="*/ 2415503 h 3781425"/>
                <a:gd name="connsiteX42" fmla="*/ 1471939 w 1828800"/>
                <a:gd name="connsiteY42" fmla="*/ 2415503 h 3781425"/>
                <a:gd name="connsiteX43" fmla="*/ 1147255 w 1828800"/>
                <a:gd name="connsiteY43" fmla="*/ 1300485 h 3781425"/>
                <a:gd name="connsiteX44" fmla="*/ 1203008 w 1828800"/>
                <a:gd name="connsiteY44" fmla="*/ 1300485 h 3781425"/>
                <a:gd name="connsiteX45" fmla="*/ 1396507 w 1828800"/>
                <a:gd name="connsiteY45" fmla="*/ 1956378 h 3781425"/>
                <a:gd name="connsiteX46" fmla="*/ 1419465 w 1828800"/>
                <a:gd name="connsiteY46" fmla="*/ 1989172 h 3781425"/>
                <a:gd name="connsiteX47" fmla="*/ 1455541 w 1828800"/>
                <a:gd name="connsiteY47" fmla="*/ 2012129 h 3781425"/>
                <a:gd name="connsiteX48" fmla="*/ 1488337 w 1828800"/>
                <a:gd name="connsiteY48" fmla="*/ 2018687 h 3781425"/>
                <a:gd name="connsiteX49" fmla="*/ 1527693 w 1828800"/>
                <a:gd name="connsiteY49" fmla="*/ 2015408 h 3781425"/>
                <a:gd name="connsiteX50" fmla="*/ 1557209 w 1828800"/>
                <a:gd name="connsiteY50" fmla="*/ 1992452 h 3781425"/>
                <a:gd name="connsiteX51" fmla="*/ 1576887 w 1828800"/>
                <a:gd name="connsiteY51" fmla="*/ 1959657 h 3781425"/>
                <a:gd name="connsiteX52" fmla="*/ 1586726 w 1828800"/>
                <a:gd name="connsiteY52" fmla="*/ 1923583 h 3781425"/>
                <a:gd name="connsiteX53" fmla="*/ 1586726 w 1828800"/>
                <a:gd name="connsiteY53" fmla="*/ 1887509 h 3781425"/>
                <a:gd name="connsiteX54" fmla="*/ 1393227 w 1828800"/>
                <a:gd name="connsiteY54" fmla="*/ 1231616 h 3781425"/>
                <a:gd name="connsiteX55" fmla="*/ 1370270 w 1828800"/>
                <a:gd name="connsiteY55" fmla="*/ 1159468 h 3781425"/>
                <a:gd name="connsiteX56" fmla="*/ 1344033 w 1828800"/>
                <a:gd name="connsiteY56" fmla="*/ 1110276 h 3781425"/>
                <a:gd name="connsiteX57" fmla="*/ 1301398 w 1828800"/>
                <a:gd name="connsiteY57" fmla="*/ 1057804 h 3781425"/>
                <a:gd name="connsiteX58" fmla="*/ 1268601 w 1828800"/>
                <a:gd name="connsiteY58" fmla="*/ 1028289 h 3781425"/>
                <a:gd name="connsiteX59" fmla="*/ 1216127 w 1828800"/>
                <a:gd name="connsiteY59" fmla="*/ 992215 h 3781425"/>
                <a:gd name="connsiteX60" fmla="*/ 1166932 w 1828800"/>
                <a:gd name="connsiteY60" fmla="*/ 972538 h 3781425"/>
                <a:gd name="connsiteX61" fmla="*/ 1124297 w 1828800"/>
                <a:gd name="connsiteY61" fmla="*/ 959420 h 3781425"/>
                <a:gd name="connsiteX62" fmla="*/ 909415 w 1828800"/>
                <a:gd name="connsiteY62" fmla="*/ 411597 h 3781425"/>
                <a:gd name="connsiteX63" fmla="*/ 670366 w 1828800"/>
                <a:gd name="connsiteY63" fmla="*/ 644053 h 3781425"/>
                <a:gd name="connsiteX64" fmla="*/ 909415 w 1828800"/>
                <a:gd name="connsiteY64" fmla="*/ 879737 h 3781425"/>
                <a:gd name="connsiteX65" fmla="*/ 1148463 w 1828800"/>
                <a:gd name="connsiteY65" fmla="*/ 644053 h 3781425"/>
                <a:gd name="connsiteX66" fmla="*/ 1078741 w 1828800"/>
                <a:gd name="connsiteY66" fmla="*/ 479396 h 3781425"/>
                <a:gd name="connsiteX67" fmla="*/ 909415 w 1828800"/>
                <a:gd name="connsiteY67" fmla="*/ 411597 h 3781425"/>
                <a:gd name="connsiteX68" fmla="*/ 0 w 1828800"/>
                <a:gd name="connsiteY68" fmla="*/ 0 h 3781425"/>
                <a:gd name="connsiteX69" fmla="*/ 1828800 w 1828800"/>
                <a:gd name="connsiteY69" fmla="*/ 0 h 3781425"/>
                <a:gd name="connsiteX70" fmla="*/ 1828800 w 1828800"/>
                <a:gd name="connsiteY70" fmla="*/ 3781425 h 3781425"/>
                <a:gd name="connsiteX71" fmla="*/ 0 w 1828800"/>
                <a:gd name="connsiteY71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828800" h="3781425">
                  <a:moveTo>
                    <a:pt x="727461" y="959420"/>
                  </a:moveTo>
                  <a:lnTo>
                    <a:pt x="668427" y="969259"/>
                  </a:lnTo>
                  <a:lnTo>
                    <a:pt x="612673" y="988935"/>
                  </a:lnTo>
                  <a:lnTo>
                    <a:pt x="563479" y="1021730"/>
                  </a:lnTo>
                  <a:lnTo>
                    <a:pt x="520844" y="1064363"/>
                  </a:lnTo>
                  <a:lnTo>
                    <a:pt x="484768" y="1113555"/>
                  </a:lnTo>
                  <a:lnTo>
                    <a:pt x="461810" y="1159468"/>
                  </a:lnTo>
                  <a:lnTo>
                    <a:pt x="248634" y="1871112"/>
                  </a:lnTo>
                  <a:lnTo>
                    <a:pt x="242074" y="1913745"/>
                  </a:lnTo>
                  <a:lnTo>
                    <a:pt x="245354" y="1956378"/>
                  </a:lnTo>
                  <a:lnTo>
                    <a:pt x="268311" y="1985893"/>
                  </a:lnTo>
                  <a:lnTo>
                    <a:pt x="297828" y="2008849"/>
                  </a:lnTo>
                  <a:lnTo>
                    <a:pt x="327345" y="2015408"/>
                  </a:lnTo>
                  <a:lnTo>
                    <a:pt x="369980" y="2015408"/>
                  </a:lnTo>
                  <a:lnTo>
                    <a:pt x="402777" y="1992452"/>
                  </a:lnTo>
                  <a:lnTo>
                    <a:pt x="432293" y="1956378"/>
                  </a:lnTo>
                  <a:lnTo>
                    <a:pt x="622512" y="1300485"/>
                  </a:lnTo>
                  <a:lnTo>
                    <a:pt x="674987" y="1300485"/>
                  </a:lnTo>
                  <a:lnTo>
                    <a:pt x="356862" y="2415503"/>
                  </a:lnTo>
                  <a:lnTo>
                    <a:pt x="658588" y="2415503"/>
                  </a:lnTo>
                  <a:lnTo>
                    <a:pt x="658588" y="3291120"/>
                  </a:lnTo>
                  <a:lnTo>
                    <a:pt x="674987" y="3333753"/>
                  </a:lnTo>
                  <a:lnTo>
                    <a:pt x="704503" y="3356709"/>
                  </a:lnTo>
                  <a:lnTo>
                    <a:pt x="740579" y="3369827"/>
                  </a:lnTo>
                  <a:lnTo>
                    <a:pt x="786494" y="3369827"/>
                  </a:lnTo>
                  <a:lnTo>
                    <a:pt x="825850" y="3359989"/>
                  </a:lnTo>
                  <a:lnTo>
                    <a:pt x="852087" y="3337032"/>
                  </a:lnTo>
                  <a:lnTo>
                    <a:pt x="871765" y="3310797"/>
                  </a:lnTo>
                  <a:lnTo>
                    <a:pt x="878324" y="3274723"/>
                  </a:lnTo>
                  <a:lnTo>
                    <a:pt x="878324" y="2415503"/>
                  </a:lnTo>
                  <a:lnTo>
                    <a:pt x="947197" y="2415503"/>
                  </a:lnTo>
                  <a:lnTo>
                    <a:pt x="947197" y="3264884"/>
                  </a:lnTo>
                  <a:lnTo>
                    <a:pt x="953756" y="3310797"/>
                  </a:lnTo>
                  <a:lnTo>
                    <a:pt x="970154" y="3340312"/>
                  </a:lnTo>
                  <a:lnTo>
                    <a:pt x="1002950" y="3359989"/>
                  </a:lnTo>
                  <a:lnTo>
                    <a:pt x="1032467" y="3369827"/>
                  </a:lnTo>
                  <a:lnTo>
                    <a:pt x="1088221" y="3369827"/>
                  </a:lnTo>
                  <a:lnTo>
                    <a:pt x="1127577" y="3353430"/>
                  </a:lnTo>
                  <a:lnTo>
                    <a:pt x="1150534" y="3327194"/>
                  </a:lnTo>
                  <a:lnTo>
                    <a:pt x="1166932" y="3291120"/>
                  </a:lnTo>
                  <a:lnTo>
                    <a:pt x="1170212" y="3264884"/>
                  </a:lnTo>
                  <a:lnTo>
                    <a:pt x="1170212" y="2415503"/>
                  </a:lnTo>
                  <a:lnTo>
                    <a:pt x="1471939" y="2415503"/>
                  </a:lnTo>
                  <a:lnTo>
                    <a:pt x="1147255" y="1300485"/>
                  </a:lnTo>
                  <a:lnTo>
                    <a:pt x="1203008" y="1300485"/>
                  </a:lnTo>
                  <a:lnTo>
                    <a:pt x="1396507" y="1956378"/>
                  </a:lnTo>
                  <a:lnTo>
                    <a:pt x="1419465" y="1989172"/>
                  </a:lnTo>
                  <a:lnTo>
                    <a:pt x="1455541" y="2012129"/>
                  </a:lnTo>
                  <a:lnTo>
                    <a:pt x="1488337" y="2018687"/>
                  </a:lnTo>
                  <a:lnTo>
                    <a:pt x="1527693" y="2015408"/>
                  </a:lnTo>
                  <a:lnTo>
                    <a:pt x="1557209" y="1992452"/>
                  </a:lnTo>
                  <a:lnTo>
                    <a:pt x="1576887" y="1959657"/>
                  </a:lnTo>
                  <a:lnTo>
                    <a:pt x="1586726" y="1923583"/>
                  </a:lnTo>
                  <a:lnTo>
                    <a:pt x="1586726" y="1887509"/>
                  </a:lnTo>
                  <a:lnTo>
                    <a:pt x="1393227" y="1231616"/>
                  </a:lnTo>
                  <a:lnTo>
                    <a:pt x="1370270" y="1159468"/>
                  </a:lnTo>
                  <a:lnTo>
                    <a:pt x="1344033" y="1110276"/>
                  </a:lnTo>
                  <a:lnTo>
                    <a:pt x="1301398" y="1057804"/>
                  </a:lnTo>
                  <a:lnTo>
                    <a:pt x="1268601" y="1028289"/>
                  </a:lnTo>
                  <a:lnTo>
                    <a:pt x="1216127" y="992215"/>
                  </a:lnTo>
                  <a:lnTo>
                    <a:pt x="1166932" y="972538"/>
                  </a:lnTo>
                  <a:lnTo>
                    <a:pt x="1124297" y="959420"/>
                  </a:lnTo>
                  <a:close/>
                  <a:moveTo>
                    <a:pt x="909415" y="411597"/>
                  </a:moveTo>
                  <a:cubicBezTo>
                    <a:pt x="776610" y="411597"/>
                    <a:pt x="670366" y="514911"/>
                    <a:pt x="670366" y="644053"/>
                  </a:cubicBezTo>
                  <a:cubicBezTo>
                    <a:pt x="670366" y="776423"/>
                    <a:pt x="776610" y="879737"/>
                    <a:pt x="909415" y="879737"/>
                  </a:cubicBezTo>
                  <a:cubicBezTo>
                    <a:pt x="1038899" y="879737"/>
                    <a:pt x="1148463" y="776423"/>
                    <a:pt x="1148463" y="644053"/>
                  </a:cubicBezTo>
                  <a:cubicBezTo>
                    <a:pt x="1148463" y="582710"/>
                    <a:pt x="1121902" y="524596"/>
                    <a:pt x="1078741" y="479396"/>
                  </a:cubicBezTo>
                  <a:cubicBezTo>
                    <a:pt x="1032259" y="434197"/>
                    <a:pt x="972497" y="411597"/>
                    <a:pt x="909415" y="41159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</p:grpSp>
      <p:sp>
        <p:nvSpPr>
          <p:cNvPr id="136" name="71 Rectángulo"/>
          <p:cNvSpPr/>
          <p:nvPr/>
        </p:nvSpPr>
        <p:spPr>
          <a:xfrm>
            <a:off x="1070402" y="5440537"/>
            <a:ext cx="38343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8%</a:t>
            </a:r>
          </a:p>
        </p:txBody>
      </p:sp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563779" y="6237312"/>
            <a:ext cx="59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Fitness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49065"/>
              </p:ext>
            </p:extLst>
          </p:nvPr>
        </p:nvGraphicFramePr>
        <p:xfrm>
          <a:off x="1966432" y="99329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561680" y="4541681"/>
            <a:ext cx="110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665754" y="1546318"/>
            <a:ext cx="1637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Global Average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0" name="Rectangle 102"/>
          <p:cNvSpPr>
            <a:spLocks noChangeArrowheads="1"/>
          </p:cNvSpPr>
          <p:nvPr/>
        </p:nvSpPr>
        <p:spPr bwMode="auto">
          <a:xfrm>
            <a:off x="1691680" y="1084702"/>
            <a:ext cx="215900" cy="160337"/>
          </a:xfrm>
          <a:prstGeom prst="rect">
            <a:avLst/>
          </a:prstGeom>
          <a:solidFill>
            <a:srgbClr val="71B397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74" name="33 Gráfico"/>
          <p:cNvGraphicFramePr/>
          <p:nvPr>
            <p:extLst>
              <p:ext uri="{D42A27DB-BD31-4B8C-83A1-F6EECF244321}">
                <p14:modId xmlns:p14="http://schemas.microsoft.com/office/powerpoint/2010/main" val="502612090"/>
              </p:ext>
            </p:extLst>
          </p:nvPr>
        </p:nvGraphicFramePr>
        <p:xfrm>
          <a:off x="4033607" y="3745773"/>
          <a:ext cx="4478860" cy="209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0" name="3 Grupo"/>
          <p:cNvGrpSpPr/>
          <p:nvPr/>
        </p:nvGrpSpPr>
        <p:grpSpPr>
          <a:xfrm>
            <a:off x="2753595" y="1268760"/>
            <a:ext cx="3325661" cy="2268000"/>
            <a:chOff x="4478875" y="1627964"/>
            <a:chExt cx="3325661" cy="2268000"/>
          </a:xfrm>
        </p:grpSpPr>
        <p:graphicFrame>
          <p:nvGraphicFramePr>
            <p:cNvPr id="101" name="14 Gráfico"/>
            <p:cNvGraphicFramePr/>
            <p:nvPr>
              <p:extLst>
                <p:ext uri="{D42A27DB-BD31-4B8C-83A1-F6EECF244321}">
                  <p14:modId xmlns:p14="http://schemas.microsoft.com/office/powerpoint/2010/main" val="4018582398"/>
                </p:ext>
              </p:extLst>
            </p:nvPr>
          </p:nvGraphicFramePr>
          <p:xfrm>
            <a:off x="4478875" y="1627964"/>
            <a:ext cx="3325661" cy="22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2" name="9 CuadroTexto">
              <a:extLst>
                <a:ext uri="{FF2B5EF4-FFF2-40B4-BE49-F238E27FC236}">
                  <a16:creationId xmlns:a16="http://schemas.microsoft.com/office/drawing/2014/main" id="{350190EB-12C7-4BEF-9CF1-C0EA7E2A810F}"/>
                </a:ext>
              </a:extLst>
            </p:cNvPr>
            <p:cNvSpPr txBox="1"/>
            <p:nvPr/>
          </p:nvSpPr>
          <p:spPr>
            <a:xfrm>
              <a:off x="5840022" y="257935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Verdana" pitchFamily="34" charset="0"/>
                  <a:cs typeface="Arial" pitchFamily="34" charset="0"/>
                </a:rPr>
                <a:t>2024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537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Fitness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39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09800"/>
              </p:ext>
            </p:extLst>
          </p:nvPr>
        </p:nvGraphicFramePr>
        <p:xfrm>
          <a:off x="3460358" y="986571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102"/>
          <p:cNvSpPr>
            <a:spLocks noChangeArrowheads="1"/>
          </p:cNvSpPr>
          <p:nvPr/>
        </p:nvSpPr>
        <p:spPr bwMode="auto">
          <a:xfrm>
            <a:off x="3185606" y="1084702"/>
            <a:ext cx="215900" cy="160337"/>
          </a:xfrm>
          <a:prstGeom prst="rect">
            <a:avLst/>
          </a:prstGeom>
          <a:solidFill>
            <a:srgbClr val="798FE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825930"/>
              </p:ext>
            </p:extLst>
          </p:nvPr>
        </p:nvGraphicFramePr>
        <p:xfrm>
          <a:off x="5043699" y="996816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poor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Rectangle 102"/>
          <p:cNvSpPr>
            <a:spLocks noChangeArrowheads="1"/>
          </p:cNvSpPr>
          <p:nvPr/>
        </p:nvSpPr>
        <p:spPr bwMode="auto">
          <a:xfrm>
            <a:off x="4768947" y="1084702"/>
            <a:ext cx="215900" cy="160337"/>
          </a:xfrm>
          <a:prstGeom prst="rect">
            <a:avLst/>
          </a:prstGeom>
          <a:solidFill>
            <a:srgbClr val="FCA927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3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86780"/>
              </p:ext>
            </p:extLst>
          </p:nvPr>
        </p:nvGraphicFramePr>
        <p:xfrm>
          <a:off x="6929200" y="98072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poor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Rectangle 102"/>
          <p:cNvSpPr>
            <a:spLocks noChangeArrowheads="1"/>
          </p:cNvSpPr>
          <p:nvPr/>
        </p:nvSpPr>
        <p:spPr bwMode="auto">
          <a:xfrm>
            <a:off x="6652119" y="1085762"/>
            <a:ext cx="215900" cy="160337"/>
          </a:xfrm>
          <a:prstGeom prst="rect">
            <a:avLst/>
          </a:prstGeom>
          <a:solidFill>
            <a:srgbClr val="FF734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45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4826039" y="3123166"/>
            <a:ext cx="761747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 Light" panose="020F0302020204030204" pitchFamily="34" charset="0"/>
              </a:rPr>
              <a:t>Dk</a:t>
            </a:r>
            <a:r>
              <a:rPr lang="en-US" sz="1100" dirty="0">
                <a:latin typeface="Calibri Light" panose="020F0302020204030204" pitchFamily="34" charset="0"/>
              </a:rPr>
              <a:t>/</a:t>
            </a:r>
            <a:r>
              <a:rPr lang="en-US" sz="1100" dirty="0" err="1">
                <a:latin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: 2%</a:t>
            </a:r>
            <a:endParaRPr lang="es-PE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8" name="Tab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51762"/>
              </p:ext>
            </p:extLst>
          </p:nvPr>
        </p:nvGraphicFramePr>
        <p:xfrm>
          <a:off x="567749" y="1886339"/>
          <a:ext cx="2196643" cy="143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418">
                  <a:extLst>
                    <a:ext uri="{9D8B030D-6E8A-4147-A177-3AD203B41FA5}">
                      <a16:colId xmlns:a16="http://schemas.microsoft.com/office/drawing/2014/main" val="2884914153"/>
                    </a:ext>
                  </a:extLst>
                </a:gridCol>
                <a:gridCol w="672418">
                  <a:extLst>
                    <a:ext uri="{9D8B030D-6E8A-4147-A177-3AD203B41FA5}">
                      <a16:colId xmlns:a16="http://schemas.microsoft.com/office/drawing/2014/main" val="477217515"/>
                    </a:ext>
                  </a:extLst>
                </a:gridCol>
                <a:gridCol w="851807">
                  <a:extLst>
                    <a:ext uri="{9D8B030D-6E8A-4147-A177-3AD203B41FA5}">
                      <a16:colId xmlns:a16="http://schemas.microsoft.com/office/drawing/2014/main" val="3638936762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5D6779"/>
                          </a:solidFill>
                        </a:rPr>
                        <a:t>2022/ 2023</a:t>
                      </a:r>
                      <a:endParaRPr lang="es-PE" sz="1400" b="1" dirty="0">
                        <a:solidFill>
                          <a:srgbClr val="5D6779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5D6779"/>
                          </a:solidFill>
                        </a:rPr>
                        <a:t>2024</a:t>
                      </a:r>
                      <a:endParaRPr lang="es-PE" sz="1400" b="1" dirty="0">
                        <a:solidFill>
                          <a:srgbClr val="5D6779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5D6779"/>
                          </a:solidFill>
                        </a:rPr>
                        <a:t>Variation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2042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B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B3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4165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52%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8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48%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8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515899"/>
                  </a:ext>
                </a:extLst>
              </a:tr>
              <a:tr h="2528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A9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302253"/>
                  </a:ext>
                </a:extLst>
              </a:tr>
              <a:tr h="2528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3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03724"/>
                  </a:ext>
                </a:extLst>
              </a:tr>
            </a:tbl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567749" y="2564904"/>
            <a:ext cx="215723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n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14635" r="50000" b="14635"/>
          <a:stretch/>
        </p:blipFill>
        <p:spPr>
          <a:xfrm>
            <a:off x="6027833" y="1632780"/>
            <a:ext cx="2576417" cy="1717611"/>
          </a:xfrm>
          <a:prstGeom prst="rect">
            <a:avLst/>
          </a:prstGeom>
        </p:spPr>
      </p:pic>
      <p:sp>
        <p:nvSpPr>
          <p:cNvPr id="73" name="71 Rectángulo"/>
          <p:cNvSpPr/>
          <p:nvPr/>
        </p:nvSpPr>
        <p:spPr>
          <a:xfrm>
            <a:off x="952438" y="4972698"/>
            <a:ext cx="622473" cy="30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FCA927"/>
                </a:solidFill>
                <a:latin typeface="Calibri Light" panose="020F0302020204030204" pitchFamily="34" charset="0"/>
              </a:rPr>
              <a:t>28%</a:t>
            </a:r>
          </a:p>
        </p:txBody>
      </p:sp>
      <p:sp>
        <p:nvSpPr>
          <p:cNvPr id="75" name="71 Rectángulo"/>
          <p:cNvSpPr/>
          <p:nvPr/>
        </p:nvSpPr>
        <p:spPr>
          <a:xfrm>
            <a:off x="950886" y="4562895"/>
            <a:ext cx="622473" cy="30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798FE2"/>
                </a:solidFill>
                <a:latin typeface="Calibri Light" panose="020F0302020204030204" pitchFamily="34" charset="0"/>
              </a:rPr>
              <a:t>48%</a:t>
            </a:r>
          </a:p>
        </p:txBody>
      </p:sp>
      <p:sp>
        <p:nvSpPr>
          <p:cNvPr id="76" name="71 Rectángulo"/>
          <p:cNvSpPr/>
          <p:nvPr/>
        </p:nvSpPr>
        <p:spPr>
          <a:xfrm>
            <a:off x="951345" y="3974771"/>
            <a:ext cx="622473" cy="30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71B397"/>
                </a:solidFill>
                <a:latin typeface="Calibri Light" panose="020F0302020204030204" pitchFamily="34" charset="0"/>
              </a:rPr>
              <a:t>15%</a:t>
            </a:r>
          </a:p>
        </p:txBody>
      </p:sp>
      <p:cxnSp>
        <p:nvCxnSpPr>
          <p:cNvPr id="77" name="1 Conector recto"/>
          <p:cNvCxnSpPr/>
          <p:nvPr/>
        </p:nvCxnSpPr>
        <p:spPr>
          <a:xfrm>
            <a:off x="3851920" y="3730985"/>
            <a:ext cx="0" cy="2103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71 Rectángulo"/>
          <p:cNvSpPr/>
          <p:nvPr/>
        </p:nvSpPr>
        <p:spPr>
          <a:xfrm>
            <a:off x="3276265" y="4976708"/>
            <a:ext cx="622473" cy="30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FCA927"/>
                </a:solidFill>
                <a:latin typeface="Calibri Light" panose="020F0302020204030204" pitchFamily="34" charset="0"/>
              </a:rPr>
              <a:t>24%</a:t>
            </a:r>
          </a:p>
        </p:txBody>
      </p:sp>
      <p:sp>
        <p:nvSpPr>
          <p:cNvPr id="82" name="71 Rectángulo"/>
          <p:cNvSpPr/>
          <p:nvPr/>
        </p:nvSpPr>
        <p:spPr>
          <a:xfrm>
            <a:off x="3276266" y="4569674"/>
            <a:ext cx="622473" cy="30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798FE2"/>
                </a:solidFill>
                <a:latin typeface="Calibri Light" panose="020F0302020204030204" pitchFamily="34" charset="0"/>
              </a:rPr>
              <a:t>48%</a:t>
            </a:r>
          </a:p>
        </p:txBody>
      </p:sp>
      <p:sp>
        <p:nvSpPr>
          <p:cNvPr id="83" name="71 Rectángulo"/>
          <p:cNvSpPr/>
          <p:nvPr/>
        </p:nvSpPr>
        <p:spPr>
          <a:xfrm>
            <a:off x="3276267" y="3974772"/>
            <a:ext cx="622473" cy="30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71B397"/>
                </a:solidFill>
                <a:latin typeface="Calibri Light" panose="020F0302020204030204" pitchFamily="34" charset="0"/>
              </a:rPr>
              <a:t>21%</a:t>
            </a:r>
          </a:p>
        </p:txBody>
      </p:sp>
      <p:sp>
        <p:nvSpPr>
          <p:cNvPr id="84" name="71 Rectángulo"/>
          <p:cNvSpPr/>
          <p:nvPr/>
        </p:nvSpPr>
        <p:spPr>
          <a:xfrm>
            <a:off x="3293783" y="5444465"/>
            <a:ext cx="511318" cy="303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5%</a:t>
            </a:r>
          </a:p>
        </p:txBody>
      </p:sp>
      <p:sp>
        <p:nvSpPr>
          <p:cNvPr id="9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10749" y="4621361"/>
            <a:ext cx="8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1" name="11 Conector recto"/>
          <p:cNvCxnSpPr/>
          <p:nvPr/>
        </p:nvCxnSpPr>
        <p:spPr>
          <a:xfrm>
            <a:off x="506486" y="3672937"/>
            <a:ext cx="8097763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8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525576"/>
              </p:ext>
            </p:extLst>
          </p:nvPr>
        </p:nvGraphicFramePr>
        <p:xfrm>
          <a:off x="4931670" y="1711723"/>
          <a:ext cx="32206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employment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03317"/>
              </p:ext>
            </p:extLst>
          </p:nvPr>
        </p:nvGraphicFramePr>
        <p:xfrm>
          <a:off x="679093" y="1702155"/>
          <a:ext cx="29367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education level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9" name="17 Grupo"/>
          <p:cNvGrpSpPr/>
          <p:nvPr/>
        </p:nvGrpSpPr>
        <p:grpSpPr>
          <a:xfrm>
            <a:off x="539552" y="1573987"/>
            <a:ext cx="526208" cy="526208"/>
            <a:chOff x="2087108" y="618179"/>
            <a:chExt cx="869113" cy="869113"/>
          </a:xfrm>
          <a:solidFill>
            <a:srgbClr val="798FE2"/>
          </a:solidFill>
        </p:grpSpPr>
        <p:sp>
          <p:nvSpPr>
            <p:cNvPr id="130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138" name="19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grpFill/>
          </p:spPr>
        </p:pic>
      </p:grpSp>
      <p:sp>
        <p:nvSpPr>
          <p:cNvPr id="139" name="20 Lágrima"/>
          <p:cNvSpPr/>
          <p:nvPr/>
        </p:nvSpPr>
        <p:spPr>
          <a:xfrm rot="7948615">
            <a:off x="4797415" y="1593405"/>
            <a:ext cx="526208" cy="526208"/>
          </a:xfrm>
          <a:prstGeom prst="teardrop">
            <a:avLst/>
          </a:prstGeom>
          <a:solidFill>
            <a:srgbClr val="798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140" name="2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966" y="1690355"/>
            <a:ext cx="343267" cy="34326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36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69914"/>
              </p:ext>
            </p:extLst>
          </p:nvPr>
        </p:nvGraphicFramePr>
        <p:xfrm>
          <a:off x="1966432" y="99329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Rectangle 102"/>
          <p:cNvSpPr>
            <a:spLocks noChangeArrowheads="1"/>
          </p:cNvSpPr>
          <p:nvPr/>
        </p:nvSpPr>
        <p:spPr bwMode="auto">
          <a:xfrm>
            <a:off x="1691680" y="1084702"/>
            <a:ext cx="215900" cy="160337"/>
          </a:xfrm>
          <a:prstGeom prst="rect">
            <a:avLst/>
          </a:prstGeom>
          <a:solidFill>
            <a:srgbClr val="71B397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3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821309"/>
              </p:ext>
            </p:extLst>
          </p:nvPr>
        </p:nvGraphicFramePr>
        <p:xfrm>
          <a:off x="3460358" y="986571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Rectangle 102"/>
          <p:cNvSpPr>
            <a:spLocks noChangeArrowheads="1"/>
          </p:cNvSpPr>
          <p:nvPr/>
        </p:nvSpPr>
        <p:spPr bwMode="auto">
          <a:xfrm>
            <a:off x="3185606" y="1084702"/>
            <a:ext cx="215900" cy="160337"/>
          </a:xfrm>
          <a:prstGeom prst="rect">
            <a:avLst/>
          </a:prstGeom>
          <a:solidFill>
            <a:srgbClr val="798FE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0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868196"/>
              </p:ext>
            </p:extLst>
          </p:nvPr>
        </p:nvGraphicFramePr>
        <p:xfrm>
          <a:off x="5043699" y="996816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poor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Rectangle 102"/>
          <p:cNvSpPr>
            <a:spLocks noChangeArrowheads="1"/>
          </p:cNvSpPr>
          <p:nvPr/>
        </p:nvSpPr>
        <p:spPr bwMode="auto">
          <a:xfrm>
            <a:off x="4768947" y="1084702"/>
            <a:ext cx="215900" cy="160337"/>
          </a:xfrm>
          <a:prstGeom prst="rect">
            <a:avLst/>
          </a:prstGeom>
          <a:solidFill>
            <a:srgbClr val="FCA927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98415"/>
              </p:ext>
            </p:extLst>
          </p:nvPr>
        </p:nvGraphicFramePr>
        <p:xfrm>
          <a:off x="6929200" y="98072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poor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Rectangle 102"/>
          <p:cNvSpPr>
            <a:spLocks noChangeArrowheads="1"/>
          </p:cNvSpPr>
          <p:nvPr/>
        </p:nvSpPr>
        <p:spPr bwMode="auto">
          <a:xfrm>
            <a:off x="6652119" y="1085762"/>
            <a:ext cx="215900" cy="160337"/>
          </a:xfrm>
          <a:prstGeom prst="rect">
            <a:avLst/>
          </a:prstGeom>
          <a:solidFill>
            <a:srgbClr val="FF734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5" name="16 Gráfico"/>
          <p:cNvGraphicFramePr/>
          <p:nvPr>
            <p:extLst>
              <p:ext uri="{D42A27DB-BD31-4B8C-83A1-F6EECF244321}">
                <p14:modId xmlns:p14="http://schemas.microsoft.com/office/powerpoint/2010/main" val="903394803"/>
              </p:ext>
            </p:extLst>
          </p:nvPr>
        </p:nvGraphicFramePr>
        <p:xfrm>
          <a:off x="4760635" y="2315638"/>
          <a:ext cx="3767997" cy="34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14 Gráfico"/>
          <p:cNvGraphicFramePr/>
          <p:nvPr>
            <p:extLst>
              <p:ext uri="{D42A27DB-BD31-4B8C-83A1-F6EECF244321}">
                <p14:modId xmlns:p14="http://schemas.microsoft.com/office/powerpoint/2010/main" val="1342656956"/>
              </p:ext>
            </p:extLst>
          </p:nvPr>
        </p:nvGraphicFramePr>
        <p:xfrm>
          <a:off x="538823" y="2307599"/>
          <a:ext cx="37692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8" name="CuadroTexto 47"/>
          <p:cNvSpPr txBox="1"/>
          <p:nvPr/>
        </p:nvSpPr>
        <p:spPr>
          <a:xfrm>
            <a:off x="588388" y="2366995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No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/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Only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basic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88388" y="3016933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Primary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593759" y="3652106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Secondary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School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588388" y="4287860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University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593990" y="4917786"/>
            <a:ext cx="3734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Higher level of education (Masters, PHD, etc.)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4823134" y="2364658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full (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include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self-employed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4823134" y="2903428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Part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-time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4823134" y="3417623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Unemployed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4823134" y="3949357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Student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4823134" y="4478529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Housewife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8" name="CuadroTexto 57"/>
          <p:cNvSpPr txBox="1"/>
          <p:nvPr/>
        </p:nvSpPr>
        <p:spPr>
          <a:xfrm>
            <a:off x="4811776" y="5007701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Retired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/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Disabled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537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Fitness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9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563779" y="6237312"/>
            <a:ext cx="59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Fitness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937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53816"/>
              </p:ext>
            </p:extLst>
          </p:nvPr>
        </p:nvGraphicFramePr>
        <p:xfrm>
          <a:off x="2611760" y="941463"/>
          <a:ext cx="1623666" cy="425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56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Quite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26 Gráfico"/>
          <p:cNvGraphicFramePr/>
          <p:nvPr>
            <p:extLst>
              <p:ext uri="{D42A27DB-BD31-4B8C-83A1-F6EECF244321}">
                <p14:modId xmlns:p14="http://schemas.microsoft.com/office/powerpoint/2010/main" val="2148001373"/>
              </p:ext>
            </p:extLst>
          </p:nvPr>
        </p:nvGraphicFramePr>
        <p:xfrm>
          <a:off x="107504" y="1307538"/>
          <a:ext cx="8928992" cy="459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Rectángulo 29"/>
          <p:cNvSpPr/>
          <p:nvPr/>
        </p:nvSpPr>
        <p:spPr>
          <a:xfrm>
            <a:off x="5146982" y="908720"/>
            <a:ext cx="1567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1200" dirty="0">
                <a:solidFill>
                  <a:schemeClr val="dk1"/>
                </a:solidFill>
              </a:rPr>
              <a:t>Quite poor/ Very poor</a:t>
            </a:r>
          </a:p>
        </p:txBody>
      </p:sp>
      <p:sp>
        <p:nvSpPr>
          <p:cNvPr id="36" name="24 Rectángulo redondeado"/>
          <p:cNvSpPr/>
          <p:nvPr/>
        </p:nvSpPr>
        <p:spPr>
          <a:xfrm>
            <a:off x="1905473" y="922928"/>
            <a:ext cx="670064" cy="255836"/>
          </a:xfrm>
          <a:prstGeom prst="roundRect">
            <a:avLst/>
          </a:prstGeom>
          <a:solidFill>
            <a:srgbClr val="71B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37" name="23 Rectángulo redondeado"/>
          <p:cNvSpPr/>
          <p:nvPr/>
        </p:nvSpPr>
        <p:spPr>
          <a:xfrm>
            <a:off x="4512429" y="922406"/>
            <a:ext cx="677685" cy="255836"/>
          </a:xfrm>
          <a:prstGeom prst="roundRect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BTB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sp>
        <p:nvSpPr>
          <p:cNvPr id="1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537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Fitness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19" name="11 Conector recto"/>
          <p:cNvCxnSpPr/>
          <p:nvPr/>
        </p:nvCxnSpPr>
        <p:spPr>
          <a:xfrm>
            <a:off x="467544" y="1275356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11 Conector recto"/>
          <p:cNvCxnSpPr/>
          <p:nvPr/>
        </p:nvCxnSpPr>
        <p:spPr>
          <a:xfrm>
            <a:off x="1403648" y="1275356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563779" y="6237312"/>
            <a:ext cx="59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Fitness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7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537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Fitness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38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172482"/>
              </p:ext>
            </p:extLst>
          </p:nvPr>
        </p:nvGraphicFramePr>
        <p:xfrm>
          <a:off x="539750" y="867421"/>
          <a:ext cx="3553552" cy="499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987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1032987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317396"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TTB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2022/ 2023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2EB8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F7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GLOBAL AVERAGE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74%</a:t>
                      </a:r>
                      <a:endParaRPr lang="es-PE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PE" sz="1000" b="1" i="0" u="none" strike="noStrike" baseline="0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 </a:t>
                      </a:r>
                      <a:endParaRPr lang="es-PE" sz="10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94%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93%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90%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Philippines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88%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56101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86%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89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Pakistan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87%</a:t>
                      </a:r>
                      <a:endParaRPr lang="es-PE" sz="12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85%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60189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Mexico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83%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32087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Iran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81%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714435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25670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44387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Palestine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84239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Turkey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21154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Italy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75%</a:t>
                      </a:r>
                      <a:endParaRPr lang="es-PE" sz="12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56942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Brazil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75%%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32744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Ivory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Coast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908406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Japan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42305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768414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Belgium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ES" sz="1000" b="1" i="0" u="none" strike="noStrike" baseline="0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</a:t>
                      </a:r>
                      <a:endParaRPr lang="es-PE" sz="10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68010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Slovenia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655277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496136"/>
                  </a:ext>
                </a:extLst>
              </a:tr>
            </a:tbl>
          </a:graphicData>
        </a:graphic>
      </p:graphicFrame>
      <p:graphicFrame>
        <p:nvGraphicFramePr>
          <p:cNvPr id="39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31357"/>
              </p:ext>
            </p:extLst>
          </p:nvPr>
        </p:nvGraphicFramePr>
        <p:xfrm>
          <a:off x="4728484" y="836712"/>
          <a:ext cx="3889673" cy="499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891">
                  <a:extLst>
                    <a:ext uri="{9D8B030D-6E8A-4147-A177-3AD203B41FA5}">
                      <a16:colId xmlns:a16="http://schemas.microsoft.com/office/drawing/2014/main" val="3612692286"/>
                    </a:ext>
                  </a:extLst>
                </a:gridCol>
                <a:gridCol w="1021891">
                  <a:extLst>
                    <a:ext uri="{9D8B030D-6E8A-4147-A177-3AD203B41FA5}">
                      <a16:colId xmlns:a16="http://schemas.microsoft.com/office/drawing/2014/main" val="4275207372"/>
                    </a:ext>
                  </a:extLst>
                </a:gridCol>
              </a:tblGrid>
              <a:tr h="348474"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TTB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2022/ 2023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B8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3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South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Korea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694789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Greece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44346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Kindom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92126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93655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Spain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026744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75%</a:t>
                      </a:r>
                      <a:endParaRPr lang="es-PE" sz="12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69023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44087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Canada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94181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895753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59926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Germany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38420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02659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Sweden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ES" sz="1000" b="1" i="0" u="none" strike="noStrike" baseline="0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</a:t>
                      </a:r>
                      <a:endParaRPr lang="es-PE" sz="10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045279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Netherlands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75969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Nigeria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629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Ireland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632205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Croatia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40754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Peru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46%</a:t>
                      </a:r>
                      <a:endParaRPr lang="es-PE" sz="1200" b="1" i="0" u="none" strike="noStrike" dirty="0">
                        <a:solidFill>
                          <a:srgbClr val="FF734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Serbia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ES" sz="1000" b="1" i="0" u="none" strike="noStrike" baseline="0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</a:t>
                      </a:r>
                      <a:endParaRPr lang="es-PE" sz="10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FF734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730087"/>
                  </a:ext>
                </a:extLst>
              </a:tr>
            </a:tbl>
          </a:graphicData>
        </a:graphic>
      </p:graphicFrame>
      <p:sp>
        <p:nvSpPr>
          <p:cNvPr id="44" name="20 Flecha abajo"/>
          <p:cNvSpPr/>
          <p:nvPr/>
        </p:nvSpPr>
        <p:spPr>
          <a:xfrm>
            <a:off x="8419008" y="4937175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21 Flecha abajo"/>
          <p:cNvSpPr/>
          <p:nvPr/>
        </p:nvSpPr>
        <p:spPr>
          <a:xfrm>
            <a:off x="8411793" y="1488913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29 Flecha abajo"/>
          <p:cNvSpPr/>
          <p:nvPr/>
        </p:nvSpPr>
        <p:spPr>
          <a:xfrm flipV="1">
            <a:off x="3897916" y="2777260"/>
            <a:ext cx="144016" cy="144016"/>
          </a:xfrm>
          <a:prstGeom prst="downArrow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9" name="2 Flecha abajo"/>
          <p:cNvSpPr/>
          <p:nvPr/>
        </p:nvSpPr>
        <p:spPr>
          <a:xfrm>
            <a:off x="3897916" y="3894795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6" name="19 Flecha abajo"/>
          <p:cNvSpPr/>
          <p:nvPr/>
        </p:nvSpPr>
        <p:spPr>
          <a:xfrm>
            <a:off x="8419008" y="4656268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9" name="2 Flecha abajo"/>
          <p:cNvSpPr/>
          <p:nvPr/>
        </p:nvSpPr>
        <p:spPr>
          <a:xfrm>
            <a:off x="8416680" y="3932447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9" name="20 Flecha abajo"/>
          <p:cNvSpPr/>
          <p:nvPr/>
        </p:nvSpPr>
        <p:spPr>
          <a:xfrm>
            <a:off x="8419008" y="5165958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4" name="29 Flecha abajo"/>
          <p:cNvSpPr/>
          <p:nvPr/>
        </p:nvSpPr>
        <p:spPr>
          <a:xfrm flipV="1">
            <a:off x="3897916" y="3219592"/>
            <a:ext cx="144016" cy="144016"/>
          </a:xfrm>
          <a:prstGeom prst="downArrow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6" name="2 Flecha abajo"/>
          <p:cNvSpPr/>
          <p:nvPr/>
        </p:nvSpPr>
        <p:spPr>
          <a:xfrm>
            <a:off x="3896789" y="4342458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7" name="2 Flecha abajo"/>
          <p:cNvSpPr/>
          <p:nvPr/>
        </p:nvSpPr>
        <p:spPr>
          <a:xfrm>
            <a:off x="3896789" y="4786320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0" name="2 Flecha abajo"/>
          <p:cNvSpPr/>
          <p:nvPr/>
        </p:nvSpPr>
        <p:spPr>
          <a:xfrm>
            <a:off x="3897916" y="2358626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0" name="2 Flecha abajo"/>
          <p:cNvSpPr/>
          <p:nvPr/>
        </p:nvSpPr>
        <p:spPr>
          <a:xfrm>
            <a:off x="3896789" y="4564389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1" name="2 Flecha abajo"/>
          <p:cNvSpPr/>
          <p:nvPr/>
        </p:nvSpPr>
        <p:spPr>
          <a:xfrm>
            <a:off x="3896789" y="5459993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3" name="2 Flecha abajo"/>
          <p:cNvSpPr/>
          <p:nvPr/>
        </p:nvSpPr>
        <p:spPr>
          <a:xfrm>
            <a:off x="3896789" y="5669631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8" name="36 Flecha abajo"/>
          <p:cNvSpPr/>
          <p:nvPr/>
        </p:nvSpPr>
        <p:spPr>
          <a:xfrm flipV="1">
            <a:off x="8432520" y="3683412"/>
            <a:ext cx="144016" cy="144016"/>
          </a:xfrm>
          <a:prstGeom prst="downArrow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2 Flecha abajo"/>
          <p:cNvSpPr/>
          <p:nvPr/>
        </p:nvSpPr>
        <p:spPr>
          <a:xfrm>
            <a:off x="3896789" y="1899417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2 Flecha abajo"/>
          <p:cNvSpPr/>
          <p:nvPr/>
        </p:nvSpPr>
        <p:spPr>
          <a:xfrm>
            <a:off x="3896789" y="2121935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0" name="2 Flecha abajo"/>
          <p:cNvSpPr/>
          <p:nvPr/>
        </p:nvSpPr>
        <p:spPr>
          <a:xfrm>
            <a:off x="3896789" y="2558235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2 Flecha abajo"/>
          <p:cNvSpPr/>
          <p:nvPr/>
        </p:nvSpPr>
        <p:spPr>
          <a:xfrm>
            <a:off x="3896789" y="1661971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29 Flecha abajo"/>
          <p:cNvSpPr/>
          <p:nvPr/>
        </p:nvSpPr>
        <p:spPr>
          <a:xfrm flipV="1">
            <a:off x="3896675" y="3444218"/>
            <a:ext cx="144016" cy="144016"/>
          </a:xfrm>
          <a:prstGeom prst="downArrow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2 Flecha abajo"/>
          <p:cNvSpPr/>
          <p:nvPr/>
        </p:nvSpPr>
        <p:spPr>
          <a:xfrm>
            <a:off x="3896675" y="4119354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29 Flecha abajo"/>
          <p:cNvSpPr/>
          <p:nvPr/>
        </p:nvSpPr>
        <p:spPr>
          <a:xfrm flipV="1">
            <a:off x="3892504" y="5002665"/>
            <a:ext cx="144016" cy="144016"/>
          </a:xfrm>
          <a:prstGeom prst="downArrow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5" name="21 Flecha abajo"/>
          <p:cNvSpPr/>
          <p:nvPr/>
        </p:nvSpPr>
        <p:spPr>
          <a:xfrm>
            <a:off x="8419008" y="1738477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7" name="21 Flecha abajo"/>
          <p:cNvSpPr/>
          <p:nvPr/>
        </p:nvSpPr>
        <p:spPr>
          <a:xfrm>
            <a:off x="8411793" y="1987512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21 Flecha abajo"/>
          <p:cNvSpPr/>
          <p:nvPr/>
        </p:nvSpPr>
        <p:spPr>
          <a:xfrm>
            <a:off x="8414967" y="2232101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0" name="21 Flecha abajo"/>
          <p:cNvSpPr/>
          <p:nvPr/>
        </p:nvSpPr>
        <p:spPr>
          <a:xfrm>
            <a:off x="8420085" y="2462843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21 Flecha abajo"/>
          <p:cNvSpPr/>
          <p:nvPr/>
        </p:nvSpPr>
        <p:spPr>
          <a:xfrm>
            <a:off x="8414597" y="2724566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21 Flecha abajo"/>
          <p:cNvSpPr/>
          <p:nvPr/>
        </p:nvSpPr>
        <p:spPr>
          <a:xfrm>
            <a:off x="8419008" y="2984271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3" name="21 Flecha abajo"/>
          <p:cNvSpPr/>
          <p:nvPr/>
        </p:nvSpPr>
        <p:spPr>
          <a:xfrm>
            <a:off x="8414597" y="3203182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21 Flecha abajo"/>
          <p:cNvSpPr/>
          <p:nvPr/>
        </p:nvSpPr>
        <p:spPr>
          <a:xfrm>
            <a:off x="8419008" y="3448387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5" name="21 Flecha abajo"/>
          <p:cNvSpPr/>
          <p:nvPr/>
        </p:nvSpPr>
        <p:spPr>
          <a:xfrm>
            <a:off x="8414597" y="4420854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6" name="20 Flecha abajo"/>
          <p:cNvSpPr/>
          <p:nvPr/>
        </p:nvSpPr>
        <p:spPr>
          <a:xfrm>
            <a:off x="8419008" y="5393321"/>
            <a:ext cx="144016" cy="144016"/>
          </a:xfrm>
          <a:prstGeom prst="downArrow">
            <a:avLst/>
          </a:prstGeom>
          <a:solidFill>
            <a:srgbClr val="FF7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9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563779" y="6237312"/>
            <a:ext cx="59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Fitness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15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40768"/>
            <a:ext cx="8039100" cy="4526280"/>
          </a:xfrm>
          <a:prstGeom prst="rect">
            <a:avLst/>
          </a:prstGeom>
        </p:spPr>
      </p:pic>
      <p:graphicFrame>
        <p:nvGraphicFramePr>
          <p:cNvPr id="94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358114"/>
              </p:ext>
            </p:extLst>
          </p:nvPr>
        </p:nvGraphicFramePr>
        <p:xfrm>
          <a:off x="-60697" y="1279160"/>
          <a:ext cx="3892085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9470">
                  <a:extLst>
                    <a:ext uri="{9D8B030D-6E8A-4147-A177-3AD203B41FA5}">
                      <a16:colId xmlns:a16="http://schemas.microsoft.com/office/drawing/2014/main" val="3788461386"/>
                    </a:ext>
                  </a:extLst>
                </a:gridCol>
                <a:gridCol w="1632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>
                          <a:solidFill>
                            <a:schemeClr val="tx1"/>
                          </a:solidFill>
                        </a:rPr>
                        <a:t>TOP 3 - 2024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2022/</a:t>
                      </a:r>
                      <a:r>
                        <a:rPr lang="es-ES" sz="1200" b="1" baseline="0" dirty="0">
                          <a:solidFill>
                            <a:schemeClr val="tx1"/>
                          </a:solidFill>
                        </a:rPr>
                        <a:t> 2023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Indonesia         94%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Vietnam        95%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Vietnam         </a:t>
                      </a:r>
                      <a:r>
                        <a:rPr lang="es-ES" sz="1200" baseline="0" dirty="0"/>
                        <a:t> </a:t>
                      </a:r>
                      <a:r>
                        <a:rPr lang="es-ES" sz="1200" dirty="0"/>
                        <a:t> 93%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Paraguay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s-PE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Paraguay          90%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India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     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2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518010"/>
              </p:ext>
            </p:extLst>
          </p:nvPr>
        </p:nvGraphicFramePr>
        <p:xfrm>
          <a:off x="4403189" y="1281568"/>
          <a:ext cx="3769211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262">
                  <a:extLst>
                    <a:ext uri="{9D8B030D-6E8A-4147-A177-3AD203B41FA5}">
                      <a16:colId xmlns:a16="http://schemas.microsoft.com/office/drawing/2014/main" val="843445484"/>
                    </a:ext>
                  </a:extLst>
                </a:gridCol>
                <a:gridCol w="146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BOTTOM 3 -2024</a:t>
                      </a:r>
                      <a:endParaRPr lang="es-P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2022/2023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Croatia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46%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 err="1">
                          <a:solidFill>
                            <a:schemeClr val="tx1"/>
                          </a:solidFill>
                        </a:rPr>
                        <a:t>Croatia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    59%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Peru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         46%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noProof="0" dirty="0" err="1">
                          <a:solidFill>
                            <a:schemeClr val="tx1"/>
                          </a:solidFill>
                        </a:rPr>
                        <a:t>Germany</a:t>
                      </a:r>
                      <a:r>
                        <a:rPr lang="es-ES" sz="1200" baseline="0" noProof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47%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Serbia               36%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Serbia              47%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34" name="Picture 10" descr="Serbian Flag Wallpapers - Wallpaper Ca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17910"/>
            <a:ext cx="153747" cy="1036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hub: Peru Flag HD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55772"/>
            <a:ext cx="152666" cy="1017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ndera de Croac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88809"/>
            <a:ext cx="142051" cy="1065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1" name="Freeform 2214"/>
          <p:cNvSpPr>
            <a:spLocks/>
          </p:cNvSpPr>
          <p:nvPr/>
        </p:nvSpPr>
        <p:spPr bwMode="auto">
          <a:xfrm>
            <a:off x="-685572" y="2268992"/>
            <a:ext cx="16847" cy="18513"/>
          </a:xfrm>
          <a:custGeom>
            <a:avLst/>
            <a:gdLst>
              <a:gd name="T0" fmla="*/ 6 w 9"/>
              <a:gd name="T1" fmla="*/ 0 h 9"/>
              <a:gd name="T2" fmla="*/ 6 w 9"/>
              <a:gd name="T3" fmla="*/ 1 h 9"/>
              <a:gd name="T4" fmla="*/ 2 w 9"/>
              <a:gd name="T5" fmla="*/ 8 h 9"/>
              <a:gd name="T6" fmla="*/ 0 w 9"/>
              <a:gd name="T7" fmla="*/ 8 h 9"/>
              <a:gd name="T8" fmla="*/ 0 w 9"/>
              <a:gd name="T9" fmla="*/ 9 h 9"/>
              <a:gd name="T10" fmla="*/ 1 w 9"/>
              <a:gd name="T11" fmla="*/ 8 h 9"/>
              <a:gd name="T12" fmla="*/ 7 w 9"/>
              <a:gd name="T13" fmla="*/ 0 h 9"/>
              <a:gd name="T14" fmla="*/ 6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6" y="0"/>
                </a:moveTo>
                <a:cubicBezTo>
                  <a:pt x="6" y="1"/>
                  <a:pt x="6" y="1"/>
                  <a:pt x="6" y="1"/>
                </a:cubicBezTo>
                <a:cubicBezTo>
                  <a:pt x="5" y="2"/>
                  <a:pt x="2" y="6"/>
                  <a:pt x="2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9"/>
                  <a:pt x="1" y="8"/>
                </a:cubicBezTo>
                <a:cubicBezTo>
                  <a:pt x="7" y="6"/>
                  <a:pt x="9" y="3"/>
                  <a:pt x="7" y="0"/>
                </a:cubicBezTo>
                <a:cubicBezTo>
                  <a:pt x="7" y="0"/>
                  <a:pt x="6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5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5370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Fitness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147" name="Imagen 11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118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238830"/>
              </p:ext>
            </p:extLst>
          </p:nvPr>
        </p:nvGraphicFramePr>
        <p:xfrm>
          <a:off x="4232991" y="836712"/>
          <a:ext cx="1623666" cy="425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56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Quite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89" name="24 Rectángulo redondeado"/>
          <p:cNvSpPr/>
          <p:nvPr/>
        </p:nvSpPr>
        <p:spPr>
          <a:xfrm>
            <a:off x="3526704" y="839921"/>
            <a:ext cx="670064" cy="255836"/>
          </a:xfrm>
          <a:prstGeom prst="roundRect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55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929556" y="4576076"/>
            <a:ext cx="684000" cy="684000"/>
          </a:xfrm>
          <a:prstGeom prst="ellipse">
            <a:avLst/>
          </a:prstGeom>
          <a:noFill/>
          <a:ln w="28575" cap="flat">
            <a:solidFill>
              <a:srgbClr val="71B39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6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6660232" y="3573040"/>
            <a:ext cx="216000" cy="216000"/>
          </a:xfrm>
          <a:prstGeom prst="ellipse">
            <a:avLst/>
          </a:prstGeom>
          <a:solidFill>
            <a:srgbClr val="71B39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7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954556" y="4731149"/>
            <a:ext cx="67358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60</a:t>
            </a:r>
            <a:r>
              <a:rPr lang="en-US" sz="2000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%</a:t>
            </a:r>
          </a:p>
        </p:txBody>
      </p:sp>
      <p:sp>
        <p:nvSpPr>
          <p:cNvPr id="5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677436" y="3497384"/>
            <a:ext cx="948737" cy="948737"/>
          </a:xfrm>
          <a:prstGeom prst="ellipse">
            <a:avLst/>
          </a:prstGeom>
          <a:noFill/>
          <a:ln w="28575" cap="flat">
            <a:solidFill>
              <a:srgbClr val="71B39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404416" y="4574352"/>
            <a:ext cx="252000" cy="252000"/>
          </a:xfrm>
          <a:prstGeom prst="ellipse">
            <a:avLst/>
          </a:prstGeom>
          <a:solidFill>
            <a:srgbClr val="71B39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000" dirty="0">
              <a:latin typeface="Lato Light" panose="020F0502020204030203" pitchFamily="34" charset="0"/>
            </a:endParaRPr>
          </a:p>
        </p:txBody>
      </p:sp>
      <p:sp>
        <p:nvSpPr>
          <p:cNvPr id="60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799199" y="3785663"/>
            <a:ext cx="75373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83%</a:t>
            </a:r>
          </a:p>
        </p:txBody>
      </p:sp>
      <p:sp>
        <p:nvSpPr>
          <p:cNvPr id="61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1763814" y="3690601"/>
            <a:ext cx="576000" cy="576000"/>
          </a:xfrm>
          <a:prstGeom prst="ellipse">
            <a:avLst/>
          </a:prstGeom>
          <a:noFill/>
          <a:ln w="28575" cap="flat">
            <a:solidFill>
              <a:srgbClr val="71B39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2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705390" y="3326896"/>
            <a:ext cx="65114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71%</a:t>
            </a:r>
          </a:p>
        </p:txBody>
      </p:sp>
      <p:sp>
        <p:nvSpPr>
          <p:cNvPr id="63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2174191" y="3678525"/>
            <a:ext cx="180000" cy="180000"/>
          </a:xfrm>
          <a:prstGeom prst="ellipse">
            <a:avLst/>
          </a:prstGeom>
          <a:solidFill>
            <a:srgbClr val="71B397"/>
          </a:solidFill>
          <a:ln w="12700" cap="flat">
            <a:solidFill>
              <a:srgbClr val="71B397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554534" y="4253147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71B397"/>
                </a:solidFill>
              </a:rPr>
              <a:t>AMERICAS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3954795" y="5229213"/>
            <a:ext cx="67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71B397"/>
                </a:solidFill>
              </a:rPr>
              <a:t>AFRICA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3500558" y="2946086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71B397"/>
                </a:solidFill>
              </a:rPr>
              <a:t>EUROPE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6668627" y="4448145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71B397"/>
                </a:solidFill>
              </a:rPr>
              <a:t>APAC</a:t>
            </a:r>
          </a:p>
        </p:txBody>
      </p:sp>
      <p:sp>
        <p:nvSpPr>
          <p:cNvPr id="6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747103" y="3229123"/>
            <a:ext cx="540000" cy="540000"/>
          </a:xfrm>
          <a:prstGeom prst="ellipse">
            <a:avLst/>
          </a:prstGeom>
          <a:noFill/>
          <a:ln w="28575" cap="flat">
            <a:solidFill>
              <a:srgbClr val="71B39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9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157480" y="3217047"/>
            <a:ext cx="180000" cy="180000"/>
          </a:xfrm>
          <a:prstGeom prst="ellipse">
            <a:avLst/>
          </a:prstGeom>
          <a:solidFill>
            <a:srgbClr val="71B39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0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1767135" y="3830186"/>
            <a:ext cx="623890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72%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5220072" y="4808185"/>
            <a:ext cx="64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71B397"/>
                </a:solidFill>
              </a:rPr>
              <a:t>MENA</a:t>
            </a:r>
          </a:p>
        </p:txBody>
      </p:sp>
      <p:sp>
        <p:nvSpPr>
          <p:cNvPr id="72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5115312" y="3926813"/>
            <a:ext cx="807081" cy="790230"/>
          </a:xfrm>
          <a:prstGeom prst="ellipse">
            <a:avLst/>
          </a:prstGeom>
          <a:noFill/>
          <a:ln w="28575" cap="flat">
            <a:solidFill>
              <a:srgbClr val="71B39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5138999" y="3984939"/>
            <a:ext cx="180000" cy="180000"/>
          </a:xfrm>
          <a:prstGeom prst="ellipse">
            <a:avLst/>
          </a:prstGeom>
          <a:solidFill>
            <a:srgbClr val="71B39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4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5182352" y="4164842"/>
            <a:ext cx="70243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79%</a:t>
            </a:r>
          </a:p>
        </p:txBody>
      </p:sp>
      <p:sp>
        <p:nvSpPr>
          <p:cNvPr id="75" name="1146 Flecha derecha"/>
          <p:cNvSpPr/>
          <p:nvPr/>
        </p:nvSpPr>
        <p:spPr>
          <a:xfrm rot="16200000">
            <a:off x="562186" y="1250270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7" name="11 Conector recto"/>
          <p:cNvCxnSpPr/>
          <p:nvPr/>
        </p:nvCxnSpPr>
        <p:spPr>
          <a:xfrm>
            <a:off x="6588224" y="1279160"/>
            <a:ext cx="0" cy="1116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8" name="1148 Flecha derecha"/>
          <p:cNvSpPr/>
          <p:nvPr/>
        </p:nvSpPr>
        <p:spPr>
          <a:xfrm rot="5400000" flipV="1">
            <a:off x="4562039" y="1253479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9" name="11 Conector recto"/>
          <p:cNvCxnSpPr/>
          <p:nvPr/>
        </p:nvCxnSpPr>
        <p:spPr>
          <a:xfrm>
            <a:off x="2411413" y="1271927"/>
            <a:ext cx="0" cy="1116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1171 Elipse"/>
          <p:cNvSpPr/>
          <p:nvPr/>
        </p:nvSpPr>
        <p:spPr>
          <a:xfrm>
            <a:off x="654910" y="1691848"/>
            <a:ext cx="138079" cy="138079"/>
          </a:xfrm>
          <a:prstGeom prst="ellipse">
            <a:avLst/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1</a:t>
            </a:r>
          </a:p>
        </p:txBody>
      </p:sp>
      <p:sp>
        <p:nvSpPr>
          <p:cNvPr id="82" name="1172 Elipse"/>
          <p:cNvSpPr/>
          <p:nvPr/>
        </p:nvSpPr>
        <p:spPr>
          <a:xfrm>
            <a:off x="654910" y="1935471"/>
            <a:ext cx="138079" cy="138079"/>
          </a:xfrm>
          <a:prstGeom prst="ellipse">
            <a:avLst/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2</a:t>
            </a:r>
          </a:p>
        </p:txBody>
      </p:sp>
      <p:sp>
        <p:nvSpPr>
          <p:cNvPr id="83" name="1173 Elipse"/>
          <p:cNvSpPr/>
          <p:nvPr/>
        </p:nvSpPr>
        <p:spPr>
          <a:xfrm>
            <a:off x="654909" y="2170128"/>
            <a:ext cx="138079" cy="138079"/>
          </a:xfrm>
          <a:prstGeom prst="ellipse">
            <a:avLst/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3</a:t>
            </a:r>
          </a:p>
        </p:txBody>
      </p:sp>
      <p:pic>
        <p:nvPicPr>
          <p:cNvPr id="84" name="Picture 4" descr="Bandera de Vietnam | Banderas-mundo.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44329"/>
            <a:ext cx="167449" cy="11163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1171 Elipse"/>
          <p:cNvSpPr/>
          <p:nvPr/>
        </p:nvSpPr>
        <p:spPr>
          <a:xfrm>
            <a:off x="4646770" y="1691848"/>
            <a:ext cx="144000" cy="138079"/>
          </a:xfrm>
          <a:prstGeom prst="ellipse">
            <a:avLst/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87" name="1172 Elipse"/>
          <p:cNvSpPr/>
          <p:nvPr/>
        </p:nvSpPr>
        <p:spPr>
          <a:xfrm>
            <a:off x="4646770" y="1935471"/>
            <a:ext cx="144000" cy="138079"/>
          </a:xfrm>
          <a:prstGeom prst="ellipse">
            <a:avLst/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88" name="1173 Elipse"/>
          <p:cNvSpPr/>
          <p:nvPr/>
        </p:nvSpPr>
        <p:spPr>
          <a:xfrm>
            <a:off x="4646769" y="2170128"/>
            <a:ext cx="144000" cy="138079"/>
          </a:xfrm>
          <a:prstGeom prst="ellipse">
            <a:avLst/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b="1" dirty="0">
              <a:latin typeface="Montserrat" pitchFamily="50" charset="0"/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4469740" y="2129971"/>
            <a:ext cx="511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39</a:t>
            </a:r>
          </a:p>
        </p:txBody>
      </p:sp>
      <p:sp>
        <p:nvSpPr>
          <p:cNvPr id="90" name="CuadroTexto 89"/>
          <p:cNvSpPr txBox="1"/>
          <p:nvPr/>
        </p:nvSpPr>
        <p:spPr>
          <a:xfrm>
            <a:off x="4466116" y="1897415"/>
            <a:ext cx="5138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38</a:t>
            </a:r>
          </a:p>
        </p:txBody>
      </p:sp>
      <p:sp>
        <p:nvSpPr>
          <p:cNvPr id="91" name="CuadroTexto 90"/>
          <p:cNvSpPr txBox="1"/>
          <p:nvPr/>
        </p:nvSpPr>
        <p:spPr>
          <a:xfrm>
            <a:off x="4466116" y="1656722"/>
            <a:ext cx="509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37</a:t>
            </a:r>
          </a:p>
        </p:txBody>
      </p:sp>
      <p:pic>
        <p:nvPicPr>
          <p:cNvPr id="1026" name="Picture 2" descr="Bandera Paragu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18951"/>
            <a:ext cx="174243" cy="958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Flag Of Indonesia Flagpedia Net 30628 | Hot Sex Pictu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20" y="1682130"/>
            <a:ext cx="144767" cy="85006"/>
          </a:xfrm>
          <a:prstGeom prst="ellipse">
            <a:avLst/>
          </a:prstGeom>
          <a:ln w="3175" cap="rnd">
            <a:solidFill>
              <a:srgbClr val="333333">
                <a:alpha val="40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1146 Flecha derecha"/>
          <p:cNvSpPr/>
          <p:nvPr/>
        </p:nvSpPr>
        <p:spPr>
          <a:xfrm rot="16200000">
            <a:off x="562185" y="1250270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1171 Elipse"/>
          <p:cNvSpPr/>
          <p:nvPr/>
        </p:nvSpPr>
        <p:spPr>
          <a:xfrm>
            <a:off x="654909" y="1691848"/>
            <a:ext cx="138079" cy="138079"/>
          </a:xfrm>
          <a:prstGeom prst="ellipse">
            <a:avLst/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1</a:t>
            </a:r>
          </a:p>
        </p:txBody>
      </p:sp>
      <p:sp>
        <p:nvSpPr>
          <p:cNvPr id="76" name="1172 Elipse"/>
          <p:cNvSpPr/>
          <p:nvPr/>
        </p:nvSpPr>
        <p:spPr>
          <a:xfrm>
            <a:off x="654909" y="1935471"/>
            <a:ext cx="138079" cy="138079"/>
          </a:xfrm>
          <a:prstGeom prst="ellipse">
            <a:avLst/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2</a:t>
            </a:r>
          </a:p>
        </p:txBody>
      </p:sp>
      <p:sp>
        <p:nvSpPr>
          <p:cNvPr id="80" name="24 Rectángulo redondeado"/>
          <p:cNvSpPr/>
          <p:nvPr/>
        </p:nvSpPr>
        <p:spPr>
          <a:xfrm>
            <a:off x="3526704" y="836712"/>
            <a:ext cx="670064" cy="255836"/>
          </a:xfrm>
          <a:prstGeom prst="roundRect">
            <a:avLst/>
          </a:prstGeom>
          <a:solidFill>
            <a:srgbClr val="2EB89F"/>
          </a:solidFill>
          <a:ln>
            <a:solidFill>
              <a:srgbClr val="2E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85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6660232" y="3569831"/>
            <a:ext cx="216000" cy="216000"/>
          </a:xfrm>
          <a:prstGeom prst="ellipse">
            <a:avLst/>
          </a:prstGeom>
          <a:solidFill>
            <a:srgbClr val="2EB89F"/>
          </a:solidFill>
          <a:ln w="12700" cap="flat">
            <a:solidFill>
              <a:srgbClr val="2EB89F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92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404416" y="4571143"/>
            <a:ext cx="252000" cy="252000"/>
          </a:xfrm>
          <a:prstGeom prst="ellipse">
            <a:avLst/>
          </a:prstGeom>
          <a:solidFill>
            <a:srgbClr val="2EB89F"/>
          </a:solidFill>
          <a:ln w="12700" cap="flat">
            <a:solidFill>
              <a:srgbClr val="2EB89F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000" dirty="0">
              <a:latin typeface="Lato Light" panose="020F0502020204030203" pitchFamily="34" charset="0"/>
            </a:endParaRPr>
          </a:p>
        </p:txBody>
      </p:sp>
      <p:sp>
        <p:nvSpPr>
          <p:cNvPr id="93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2174191" y="3675316"/>
            <a:ext cx="180000" cy="180000"/>
          </a:xfrm>
          <a:prstGeom prst="ellipse">
            <a:avLst/>
          </a:prstGeom>
          <a:solidFill>
            <a:srgbClr val="2EB89F"/>
          </a:solidFill>
          <a:ln w="12700" cap="flat">
            <a:solidFill>
              <a:srgbClr val="2EB89F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95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157480" y="3213838"/>
            <a:ext cx="180000" cy="180000"/>
          </a:xfrm>
          <a:prstGeom prst="ellipse">
            <a:avLst/>
          </a:prstGeom>
          <a:solidFill>
            <a:srgbClr val="2EB89F"/>
          </a:solidFill>
          <a:ln w="12700" cap="flat">
            <a:solidFill>
              <a:srgbClr val="2EB89F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96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5138999" y="3981730"/>
            <a:ext cx="180000" cy="180000"/>
          </a:xfrm>
          <a:prstGeom prst="ellipse">
            <a:avLst/>
          </a:prstGeom>
          <a:solidFill>
            <a:srgbClr val="2EB89F"/>
          </a:solidFill>
          <a:ln w="12700" cap="flat">
            <a:solidFill>
              <a:srgbClr val="2EB89F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98" name="1148 Flecha derecha"/>
          <p:cNvSpPr/>
          <p:nvPr/>
        </p:nvSpPr>
        <p:spPr>
          <a:xfrm rot="5400000" flipV="1">
            <a:off x="4562039" y="1250270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2EB89F"/>
          </a:solidFill>
          <a:ln>
            <a:solidFill>
              <a:srgbClr val="2E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9" name="1173 Elipse"/>
          <p:cNvSpPr/>
          <p:nvPr/>
        </p:nvSpPr>
        <p:spPr>
          <a:xfrm>
            <a:off x="654909" y="2166919"/>
            <a:ext cx="138079" cy="138079"/>
          </a:xfrm>
          <a:prstGeom prst="ellipse">
            <a:avLst/>
          </a:prstGeom>
          <a:solidFill>
            <a:srgbClr val="2EB89F"/>
          </a:solidFill>
          <a:ln>
            <a:solidFill>
              <a:srgbClr val="2E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3</a:t>
            </a:r>
          </a:p>
        </p:txBody>
      </p:sp>
      <p:sp>
        <p:nvSpPr>
          <p:cNvPr id="100" name="1146 Flecha derecha"/>
          <p:cNvSpPr/>
          <p:nvPr/>
        </p:nvSpPr>
        <p:spPr>
          <a:xfrm rot="16200000">
            <a:off x="562185" y="1247061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2EB89F"/>
          </a:solidFill>
          <a:ln>
            <a:solidFill>
              <a:srgbClr val="2E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1" name="1171 Elipse"/>
          <p:cNvSpPr/>
          <p:nvPr/>
        </p:nvSpPr>
        <p:spPr>
          <a:xfrm>
            <a:off x="654909" y="1688639"/>
            <a:ext cx="138079" cy="138079"/>
          </a:xfrm>
          <a:prstGeom prst="ellipse">
            <a:avLst/>
          </a:prstGeom>
          <a:solidFill>
            <a:srgbClr val="2EB89F"/>
          </a:solidFill>
          <a:ln>
            <a:solidFill>
              <a:srgbClr val="2E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1</a:t>
            </a:r>
          </a:p>
        </p:txBody>
      </p:sp>
      <p:sp>
        <p:nvSpPr>
          <p:cNvPr id="102" name="1172 Elipse"/>
          <p:cNvSpPr/>
          <p:nvPr/>
        </p:nvSpPr>
        <p:spPr>
          <a:xfrm>
            <a:off x="654909" y="1932262"/>
            <a:ext cx="138079" cy="138079"/>
          </a:xfrm>
          <a:prstGeom prst="ellipse">
            <a:avLst/>
          </a:prstGeom>
          <a:solidFill>
            <a:srgbClr val="2EB89F"/>
          </a:solidFill>
          <a:ln>
            <a:solidFill>
              <a:srgbClr val="2EB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2</a:t>
            </a:r>
          </a:p>
        </p:txBody>
      </p:sp>
      <p:sp>
        <p:nvSpPr>
          <p:cNvPr id="103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563779" y="6237312"/>
            <a:ext cx="59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Fitness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598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-252536" y="355303"/>
            <a:ext cx="9540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Century" panose="02040604050505020304" pitchFamily="18" charset="0"/>
              </a:rPr>
              <a:t>WEIGHT</a:t>
            </a:r>
            <a:endParaRPr lang="es-PE" sz="4400" b="1" dirty="0">
              <a:latin typeface="Century" panose="020406040505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0100"/>
          <a:stretch/>
        </p:blipFill>
        <p:spPr>
          <a:xfrm>
            <a:off x="1633302" y="1240004"/>
            <a:ext cx="5877396" cy="481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75 Grupo"/>
          <p:cNvGrpSpPr/>
          <p:nvPr/>
        </p:nvGrpSpPr>
        <p:grpSpPr>
          <a:xfrm>
            <a:off x="1495276" y="3680776"/>
            <a:ext cx="2572668" cy="2129751"/>
            <a:chOff x="1146307" y="4005064"/>
            <a:chExt cx="1996604" cy="1713734"/>
          </a:xfrm>
        </p:grpSpPr>
        <p:graphicFrame>
          <p:nvGraphicFramePr>
            <p:cNvPr id="62" name="Chart 3"/>
            <p:cNvGraphicFramePr/>
            <p:nvPr>
              <p:extLst>
                <p:ext uri="{D42A27DB-BD31-4B8C-83A1-F6EECF244321}">
                  <p14:modId xmlns:p14="http://schemas.microsoft.com/office/powerpoint/2010/main" val="2885681522"/>
                </p:ext>
              </p:extLst>
            </p:nvPr>
          </p:nvGraphicFramePr>
          <p:xfrm>
            <a:off x="1146307" y="4055171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3" name="Freeform 7"/>
            <p:cNvSpPr/>
            <p:nvPr/>
          </p:nvSpPr>
          <p:spPr>
            <a:xfrm>
              <a:off x="1791963" y="4005064"/>
              <a:ext cx="874226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</p:grpSp>
      <p:grpSp>
        <p:nvGrpSpPr>
          <p:cNvPr id="55" name="69 Grupo"/>
          <p:cNvGrpSpPr/>
          <p:nvPr/>
        </p:nvGrpSpPr>
        <p:grpSpPr>
          <a:xfrm>
            <a:off x="631180" y="3678524"/>
            <a:ext cx="2572668" cy="2143756"/>
            <a:chOff x="4206415" y="313282"/>
            <a:chExt cx="2897996" cy="2502720"/>
          </a:xfrm>
        </p:grpSpPr>
        <p:grpSp>
          <p:nvGrpSpPr>
            <p:cNvPr id="56" name="70 Grupo"/>
            <p:cNvGrpSpPr/>
            <p:nvPr/>
          </p:nvGrpSpPr>
          <p:grpSpPr>
            <a:xfrm>
              <a:off x="4206415" y="313282"/>
              <a:ext cx="2897996" cy="2502720"/>
              <a:chOff x="986302" y="3238244"/>
              <a:chExt cx="4176712" cy="3607022"/>
            </a:xfrm>
          </p:grpSpPr>
          <p:graphicFrame>
            <p:nvGraphicFramePr>
              <p:cNvPr id="58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289383812"/>
                  </p:ext>
                </p:extLst>
              </p:nvPr>
            </p:nvGraphicFramePr>
            <p:xfrm>
              <a:off x="986302" y="3352793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9" name="Freeform 6"/>
              <p:cNvSpPr/>
              <p:nvPr/>
            </p:nvSpPr>
            <p:spPr>
              <a:xfrm>
                <a:off x="2160258" y="3238244"/>
                <a:ext cx="1828800" cy="3607022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57" name="71 Rectángulo"/>
            <p:cNvSpPr/>
            <p:nvPr/>
          </p:nvSpPr>
          <p:spPr>
            <a:xfrm>
              <a:off x="4691497" y="2319697"/>
              <a:ext cx="415676" cy="323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E4A63"/>
                  </a:solidFill>
                  <a:latin typeface="Calibri Light" panose="020F0302020204030204" pitchFamily="34" charset="0"/>
                </a:rPr>
                <a:t>8%</a:t>
              </a:r>
            </a:p>
          </p:txBody>
        </p:sp>
      </p:grpSp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563778" y="6237312"/>
            <a:ext cx="601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Weight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496525" y="4509632"/>
            <a:ext cx="110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74" name="33 Gráfico"/>
          <p:cNvGraphicFramePr/>
          <p:nvPr>
            <p:extLst>
              <p:ext uri="{D42A27DB-BD31-4B8C-83A1-F6EECF244321}">
                <p14:modId xmlns:p14="http://schemas.microsoft.com/office/powerpoint/2010/main" val="1745205810"/>
              </p:ext>
            </p:extLst>
          </p:nvPr>
        </p:nvGraphicFramePr>
        <p:xfrm>
          <a:off x="4039137" y="3826028"/>
          <a:ext cx="4581112" cy="196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0" name="3 Grupo"/>
          <p:cNvGrpSpPr/>
          <p:nvPr/>
        </p:nvGrpSpPr>
        <p:grpSpPr>
          <a:xfrm>
            <a:off x="2909169" y="1268760"/>
            <a:ext cx="3325661" cy="2268000"/>
            <a:chOff x="4577599" y="1713886"/>
            <a:chExt cx="3325661" cy="2268000"/>
          </a:xfrm>
        </p:grpSpPr>
        <p:graphicFrame>
          <p:nvGraphicFramePr>
            <p:cNvPr id="101" name="14 Gráfico"/>
            <p:cNvGraphicFramePr/>
            <p:nvPr>
              <p:extLst>
                <p:ext uri="{D42A27DB-BD31-4B8C-83A1-F6EECF244321}">
                  <p14:modId xmlns:p14="http://schemas.microsoft.com/office/powerpoint/2010/main" val="2284494156"/>
                </p:ext>
              </p:extLst>
            </p:nvPr>
          </p:nvGraphicFramePr>
          <p:xfrm>
            <a:off x="4577599" y="1713886"/>
            <a:ext cx="3325661" cy="22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2" name="9 CuadroTexto">
              <a:extLst>
                <a:ext uri="{FF2B5EF4-FFF2-40B4-BE49-F238E27FC236}">
                  <a16:creationId xmlns:a16="http://schemas.microsoft.com/office/drawing/2014/main" id="{350190EB-12C7-4BEF-9CF1-C0EA7E2A810F}"/>
                </a:ext>
              </a:extLst>
            </p:cNvPr>
            <p:cNvSpPr txBox="1"/>
            <p:nvPr/>
          </p:nvSpPr>
          <p:spPr>
            <a:xfrm>
              <a:off x="5942911" y="267367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Verdana" pitchFamily="34" charset="0"/>
                  <a:cs typeface="Arial" pitchFamily="34" charset="0"/>
                </a:rPr>
                <a:t>2024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5479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Weight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53" name="1 Conector recto"/>
          <p:cNvCxnSpPr/>
          <p:nvPr/>
        </p:nvCxnSpPr>
        <p:spPr>
          <a:xfrm>
            <a:off x="3851920" y="3896800"/>
            <a:ext cx="0" cy="1692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199463" y="4656630"/>
            <a:ext cx="8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1" name="11 Conector recto"/>
          <p:cNvCxnSpPr/>
          <p:nvPr/>
        </p:nvCxnSpPr>
        <p:spPr>
          <a:xfrm>
            <a:off x="552090" y="3680776"/>
            <a:ext cx="8068159" cy="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2" name="71 Rectángulo"/>
          <p:cNvSpPr/>
          <p:nvPr/>
        </p:nvSpPr>
        <p:spPr>
          <a:xfrm>
            <a:off x="931900" y="4942196"/>
            <a:ext cx="6014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AA24B"/>
                </a:solidFill>
                <a:latin typeface="Calibri Light" panose="020F0302020204030204" pitchFamily="34" charset="0"/>
              </a:rPr>
              <a:t>28%</a:t>
            </a:r>
          </a:p>
        </p:txBody>
      </p:sp>
      <p:sp>
        <p:nvSpPr>
          <p:cNvPr id="93" name="71 Rectángulo"/>
          <p:cNvSpPr/>
          <p:nvPr/>
        </p:nvSpPr>
        <p:spPr>
          <a:xfrm>
            <a:off x="1000806" y="4557782"/>
            <a:ext cx="494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A37DF6"/>
                </a:solidFill>
                <a:latin typeface="Calibri Light" panose="020F0302020204030204" pitchFamily="34" charset="0"/>
              </a:rPr>
              <a:t>46%</a:t>
            </a:r>
          </a:p>
        </p:txBody>
      </p:sp>
      <p:sp>
        <p:nvSpPr>
          <p:cNvPr id="94" name="71 Rectángulo"/>
          <p:cNvSpPr/>
          <p:nvPr/>
        </p:nvSpPr>
        <p:spPr>
          <a:xfrm>
            <a:off x="997443" y="3964318"/>
            <a:ext cx="4905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71B397"/>
                </a:solidFill>
                <a:latin typeface="Calibri Light" panose="020F0302020204030204" pitchFamily="34" charset="0"/>
              </a:rPr>
              <a:t>17%</a:t>
            </a:r>
          </a:p>
        </p:txBody>
      </p:sp>
      <p:sp>
        <p:nvSpPr>
          <p:cNvPr id="105" name="71 Rectángulo"/>
          <p:cNvSpPr/>
          <p:nvPr/>
        </p:nvSpPr>
        <p:spPr>
          <a:xfrm>
            <a:off x="3356858" y="4937218"/>
            <a:ext cx="4671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AA24B"/>
                </a:solidFill>
                <a:latin typeface="Calibri Light" panose="020F0302020204030204" pitchFamily="34" charset="0"/>
              </a:rPr>
              <a:t>25%</a:t>
            </a:r>
          </a:p>
        </p:txBody>
      </p:sp>
      <p:sp>
        <p:nvSpPr>
          <p:cNvPr id="106" name="71 Rectángulo"/>
          <p:cNvSpPr/>
          <p:nvPr/>
        </p:nvSpPr>
        <p:spPr>
          <a:xfrm>
            <a:off x="3369917" y="4558966"/>
            <a:ext cx="4476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A37DF6"/>
                </a:solidFill>
                <a:latin typeface="Calibri Light" panose="020F0302020204030204" pitchFamily="34" charset="0"/>
              </a:rPr>
              <a:t>47%</a:t>
            </a:r>
          </a:p>
        </p:txBody>
      </p:sp>
      <p:sp>
        <p:nvSpPr>
          <p:cNvPr id="107" name="71 Rectángulo"/>
          <p:cNvSpPr/>
          <p:nvPr/>
        </p:nvSpPr>
        <p:spPr>
          <a:xfrm>
            <a:off x="3342793" y="3964319"/>
            <a:ext cx="5018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71B397"/>
                </a:solidFill>
                <a:latin typeface="Calibri Light" panose="020F0302020204030204" pitchFamily="34" charset="0"/>
              </a:rPr>
              <a:t>22%</a:t>
            </a:r>
          </a:p>
        </p:txBody>
      </p:sp>
      <p:sp>
        <p:nvSpPr>
          <p:cNvPr id="108" name="71 Rectángulo"/>
          <p:cNvSpPr/>
          <p:nvPr/>
        </p:nvSpPr>
        <p:spPr>
          <a:xfrm>
            <a:off x="3349653" y="5410536"/>
            <a:ext cx="464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E4A63"/>
                </a:solidFill>
                <a:latin typeface="Calibri Light" panose="020F0302020204030204" pitchFamily="34" charset="0"/>
              </a:rPr>
              <a:t>5%</a:t>
            </a:r>
          </a:p>
        </p:txBody>
      </p:sp>
      <p:sp>
        <p:nvSpPr>
          <p:cNvPr id="45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5045181" y="3131134"/>
            <a:ext cx="761747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 Light" panose="020F0302020204030204" pitchFamily="34" charset="0"/>
              </a:rPr>
              <a:t>Dk</a:t>
            </a:r>
            <a:r>
              <a:rPr lang="en-US" sz="1100" dirty="0">
                <a:latin typeface="Calibri Light" panose="020F0302020204030204" pitchFamily="34" charset="0"/>
              </a:rPr>
              <a:t>/</a:t>
            </a:r>
            <a:r>
              <a:rPr lang="en-US" sz="1100" dirty="0" err="1">
                <a:latin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: 2%</a:t>
            </a:r>
            <a:endParaRPr lang="es-PE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8" name="Tab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74122"/>
              </p:ext>
            </p:extLst>
          </p:nvPr>
        </p:nvGraphicFramePr>
        <p:xfrm>
          <a:off x="552090" y="1775896"/>
          <a:ext cx="2327190" cy="154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80">
                  <a:extLst>
                    <a:ext uri="{9D8B030D-6E8A-4147-A177-3AD203B41FA5}">
                      <a16:colId xmlns:a16="http://schemas.microsoft.com/office/drawing/2014/main" val="2884914153"/>
                    </a:ext>
                  </a:extLst>
                </a:gridCol>
                <a:gridCol w="712380">
                  <a:extLst>
                    <a:ext uri="{9D8B030D-6E8A-4147-A177-3AD203B41FA5}">
                      <a16:colId xmlns:a16="http://schemas.microsoft.com/office/drawing/2014/main" val="477217515"/>
                    </a:ext>
                  </a:extLst>
                </a:gridCol>
                <a:gridCol w="902430">
                  <a:extLst>
                    <a:ext uri="{9D8B030D-6E8A-4147-A177-3AD203B41FA5}">
                      <a16:colId xmlns:a16="http://schemas.microsoft.com/office/drawing/2014/main" val="3638936762"/>
                    </a:ext>
                  </a:extLst>
                </a:gridCol>
              </a:tblGrid>
              <a:tr h="2800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5D6779"/>
                          </a:solidFill>
                        </a:rPr>
                        <a:t>2022/ 2023</a:t>
                      </a:r>
                      <a:endParaRPr lang="es-PE" sz="1400" b="1" dirty="0">
                        <a:solidFill>
                          <a:srgbClr val="5D6779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5D6779"/>
                          </a:solidFill>
                        </a:rPr>
                        <a:t>2024</a:t>
                      </a:r>
                      <a:endParaRPr lang="es-PE" sz="1400" b="1" dirty="0">
                        <a:solidFill>
                          <a:srgbClr val="5D6779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5D6779"/>
                          </a:solidFill>
                        </a:rPr>
                        <a:t>Variation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204296"/>
                  </a:ext>
                </a:extLst>
              </a:tr>
              <a:tr h="2800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B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B8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416595"/>
                  </a:ext>
                </a:extLst>
              </a:tr>
              <a:tr h="2800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49%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7D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7D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515899"/>
                  </a:ext>
                </a:extLst>
              </a:tr>
              <a:tr h="2810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2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26%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2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302253"/>
                  </a:ext>
                </a:extLst>
              </a:tr>
              <a:tr h="28102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03724"/>
                  </a:ext>
                </a:extLst>
              </a:tr>
            </a:tbl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539552" y="2492896"/>
            <a:ext cx="238120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4719" y="1878738"/>
            <a:ext cx="2355530" cy="1368754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50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45622"/>
              </p:ext>
            </p:extLst>
          </p:nvPr>
        </p:nvGraphicFramePr>
        <p:xfrm>
          <a:off x="1969070" y="99329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</a:t>
                      </a: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es-P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250417" y="1446160"/>
            <a:ext cx="1637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Global Average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2" name="Rectangle 102"/>
          <p:cNvSpPr>
            <a:spLocks noChangeArrowheads="1"/>
          </p:cNvSpPr>
          <p:nvPr/>
        </p:nvSpPr>
        <p:spPr bwMode="auto">
          <a:xfrm>
            <a:off x="1694318" y="1084702"/>
            <a:ext cx="215900" cy="160337"/>
          </a:xfrm>
          <a:prstGeom prst="rect">
            <a:avLst/>
          </a:prstGeom>
          <a:solidFill>
            <a:srgbClr val="2EB89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60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537270"/>
              </p:ext>
            </p:extLst>
          </p:nvPr>
        </p:nvGraphicFramePr>
        <p:xfrm>
          <a:off x="3462996" y="986571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" name="Rectangle 102"/>
          <p:cNvSpPr>
            <a:spLocks noChangeArrowheads="1"/>
          </p:cNvSpPr>
          <p:nvPr/>
        </p:nvSpPr>
        <p:spPr bwMode="auto">
          <a:xfrm>
            <a:off x="3188244" y="1084702"/>
            <a:ext cx="215900" cy="160337"/>
          </a:xfrm>
          <a:prstGeom prst="rect">
            <a:avLst/>
          </a:prstGeom>
          <a:solidFill>
            <a:srgbClr val="A37DF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66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48985"/>
              </p:ext>
            </p:extLst>
          </p:nvPr>
        </p:nvGraphicFramePr>
        <p:xfrm>
          <a:off x="5046337" y="996816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poor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9" name="Rectangle 102"/>
          <p:cNvSpPr>
            <a:spLocks noChangeArrowheads="1"/>
          </p:cNvSpPr>
          <p:nvPr/>
        </p:nvSpPr>
        <p:spPr bwMode="auto">
          <a:xfrm>
            <a:off x="4771585" y="1084702"/>
            <a:ext cx="215900" cy="160337"/>
          </a:xfrm>
          <a:prstGeom prst="rect">
            <a:avLst/>
          </a:prstGeom>
          <a:solidFill>
            <a:srgbClr val="FAA24B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7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106"/>
              </p:ext>
            </p:extLst>
          </p:nvPr>
        </p:nvGraphicFramePr>
        <p:xfrm>
          <a:off x="6931838" y="98072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US" sz="120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poor</a:t>
                      </a:r>
                      <a:endParaRPr lang="en-US" sz="1200" u="none" strike="noStrike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2" name="Rectangle 102"/>
          <p:cNvSpPr>
            <a:spLocks noChangeArrowheads="1"/>
          </p:cNvSpPr>
          <p:nvPr/>
        </p:nvSpPr>
        <p:spPr bwMode="auto">
          <a:xfrm>
            <a:off x="6654757" y="1085762"/>
            <a:ext cx="215900" cy="160337"/>
          </a:xfrm>
          <a:prstGeom prst="rect">
            <a:avLst/>
          </a:prstGeom>
          <a:solidFill>
            <a:srgbClr val="FE4A63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43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04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559493"/>
              </p:ext>
            </p:extLst>
          </p:nvPr>
        </p:nvGraphicFramePr>
        <p:xfrm>
          <a:off x="4931670" y="1711723"/>
          <a:ext cx="32206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employment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8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418776"/>
              </p:ext>
            </p:extLst>
          </p:nvPr>
        </p:nvGraphicFramePr>
        <p:xfrm>
          <a:off x="607085" y="1702155"/>
          <a:ext cx="29367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education level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9" name="17 Grupo"/>
          <p:cNvGrpSpPr/>
          <p:nvPr/>
        </p:nvGrpSpPr>
        <p:grpSpPr>
          <a:xfrm>
            <a:off x="539552" y="1573987"/>
            <a:ext cx="526208" cy="526208"/>
            <a:chOff x="2087108" y="618179"/>
            <a:chExt cx="869113" cy="869113"/>
          </a:xfrm>
          <a:solidFill>
            <a:srgbClr val="A37DF6"/>
          </a:solidFill>
        </p:grpSpPr>
        <p:sp>
          <p:nvSpPr>
            <p:cNvPr id="130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138" name="19 Imagen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grpFill/>
          </p:spPr>
        </p:pic>
      </p:grpSp>
      <p:sp>
        <p:nvSpPr>
          <p:cNvPr id="139" name="20 Lágrima"/>
          <p:cNvSpPr/>
          <p:nvPr/>
        </p:nvSpPr>
        <p:spPr>
          <a:xfrm rot="7948615">
            <a:off x="4797415" y="1593405"/>
            <a:ext cx="526208" cy="526208"/>
          </a:xfrm>
          <a:prstGeom prst="teardrop">
            <a:avLst/>
          </a:prstGeom>
          <a:solidFill>
            <a:srgbClr val="A3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140" name="22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966" y="1690355"/>
            <a:ext cx="343267" cy="34326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2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105283"/>
              </p:ext>
            </p:extLst>
          </p:nvPr>
        </p:nvGraphicFramePr>
        <p:xfrm>
          <a:off x="1969070" y="99329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</a:t>
                      </a: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endParaRPr lang="es-P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tangle 102"/>
          <p:cNvSpPr>
            <a:spLocks noChangeArrowheads="1"/>
          </p:cNvSpPr>
          <p:nvPr/>
        </p:nvSpPr>
        <p:spPr bwMode="auto">
          <a:xfrm>
            <a:off x="1694318" y="1084702"/>
            <a:ext cx="215900" cy="160337"/>
          </a:xfrm>
          <a:prstGeom prst="rect">
            <a:avLst/>
          </a:prstGeom>
          <a:solidFill>
            <a:srgbClr val="2EB89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37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39533"/>
              </p:ext>
            </p:extLst>
          </p:nvPr>
        </p:nvGraphicFramePr>
        <p:xfrm>
          <a:off x="3462996" y="986571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Rectangle 102"/>
          <p:cNvSpPr>
            <a:spLocks noChangeArrowheads="1"/>
          </p:cNvSpPr>
          <p:nvPr/>
        </p:nvSpPr>
        <p:spPr bwMode="auto">
          <a:xfrm>
            <a:off x="3188244" y="1084702"/>
            <a:ext cx="215900" cy="160337"/>
          </a:xfrm>
          <a:prstGeom prst="rect">
            <a:avLst/>
          </a:prstGeom>
          <a:solidFill>
            <a:srgbClr val="A37DF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39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661744"/>
              </p:ext>
            </p:extLst>
          </p:nvPr>
        </p:nvGraphicFramePr>
        <p:xfrm>
          <a:off x="5046337" y="996816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poor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102"/>
          <p:cNvSpPr>
            <a:spLocks noChangeArrowheads="1"/>
          </p:cNvSpPr>
          <p:nvPr/>
        </p:nvSpPr>
        <p:spPr bwMode="auto">
          <a:xfrm>
            <a:off x="4771585" y="1084702"/>
            <a:ext cx="215900" cy="160337"/>
          </a:xfrm>
          <a:prstGeom prst="rect">
            <a:avLst/>
          </a:prstGeom>
          <a:solidFill>
            <a:srgbClr val="FAA24B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81886"/>
              </p:ext>
            </p:extLst>
          </p:nvPr>
        </p:nvGraphicFramePr>
        <p:xfrm>
          <a:off x="6931838" y="98072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poor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Rectangle 102"/>
          <p:cNvSpPr>
            <a:spLocks noChangeArrowheads="1"/>
          </p:cNvSpPr>
          <p:nvPr/>
        </p:nvSpPr>
        <p:spPr bwMode="auto">
          <a:xfrm>
            <a:off x="6654757" y="1085762"/>
            <a:ext cx="215900" cy="160337"/>
          </a:xfrm>
          <a:prstGeom prst="rect">
            <a:avLst/>
          </a:prstGeom>
          <a:solidFill>
            <a:srgbClr val="FE4A63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68" name="16 Gráfico"/>
          <p:cNvGraphicFramePr/>
          <p:nvPr>
            <p:extLst>
              <p:ext uri="{D42A27DB-BD31-4B8C-83A1-F6EECF244321}">
                <p14:modId xmlns:p14="http://schemas.microsoft.com/office/powerpoint/2010/main" val="1368681206"/>
              </p:ext>
            </p:extLst>
          </p:nvPr>
        </p:nvGraphicFramePr>
        <p:xfrm>
          <a:off x="4760635" y="2315638"/>
          <a:ext cx="3767997" cy="34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9" name="14 Gráfico"/>
          <p:cNvGraphicFramePr/>
          <p:nvPr>
            <p:extLst>
              <p:ext uri="{D42A27DB-BD31-4B8C-83A1-F6EECF244321}">
                <p14:modId xmlns:p14="http://schemas.microsoft.com/office/powerpoint/2010/main" val="1772124207"/>
              </p:ext>
            </p:extLst>
          </p:nvPr>
        </p:nvGraphicFramePr>
        <p:xfrm>
          <a:off x="538823" y="2307599"/>
          <a:ext cx="37692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0" name="CuadroTexto 69"/>
          <p:cNvSpPr txBox="1"/>
          <p:nvPr/>
        </p:nvSpPr>
        <p:spPr>
          <a:xfrm>
            <a:off x="588388" y="2366995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No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/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Only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basic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1" name="CuadroTexto 70"/>
          <p:cNvSpPr txBox="1"/>
          <p:nvPr/>
        </p:nvSpPr>
        <p:spPr>
          <a:xfrm>
            <a:off x="588388" y="3016933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Primary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593759" y="3652106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Secondary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School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3" name="CuadroTexto 72"/>
          <p:cNvSpPr txBox="1"/>
          <p:nvPr/>
        </p:nvSpPr>
        <p:spPr>
          <a:xfrm>
            <a:off x="588388" y="4287860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University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593990" y="4917786"/>
            <a:ext cx="3734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Higher level of education (Masters, PHD, etc.)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4823134" y="2364658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full (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include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self-employed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76" name="CuadroTexto 75"/>
          <p:cNvSpPr txBox="1"/>
          <p:nvPr/>
        </p:nvSpPr>
        <p:spPr>
          <a:xfrm>
            <a:off x="4823134" y="2903428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Part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-time</a:t>
            </a:r>
          </a:p>
        </p:txBody>
      </p:sp>
      <p:sp>
        <p:nvSpPr>
          <p:cNvPr id="77" name="CuadroTexto 76"/>
          <p:cNvSpPr txBox="1"/>
          <p:nvPr/>
        </p:nvSpPr>
        <p:spPr>
          <a:xfrm>
            <a:off x="4823134" y="3417623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Unemployed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8" name="CuadroTexto 77"/>
          <p:cNvSpPr txBox="1"/>
          <p:nvPr/>
        </p:nvSpPr>
        <p:spPr>
          <a:xfrm>
            <a:off x="4823134" y="3949357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Student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79" name="CuadroTexto 78"/>
          <p:cNvSpPr txBox="1"/>
          <p:nvPr/>
        </p:nvSpPr>
        <p:spPr>
          <a:xfrm>
            <a:off x="4823134" y="4478529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Housewife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80" name="CuadroTexto 79"/>
          <p:cNvSpPr txBox="1"/>
          <p:nvPr/>
        </p:nvSpPr>
        <p:spPr>
          <a:xfrm>
            <a:off x="4811776" y="5007701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Retired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/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Disabled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5479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Weight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3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563778" y="6237312"/>
            <a:ext cx="601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Weight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475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13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87114"/>
              </p:ext>
            </p:extLst>
          </p:nvPr>
        </p:nvGraphicFramePr>
        <p:xfrm>
          <a:off x="2611760" y="941463"/>
          <a:ext cx="1623666" cy="425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56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Quite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26 Gráfico"/>
          <p:cNvGraphicFramePr/>
          <p:nvPr>
            <p:extLst>
              <p:ext uri="{D42A27DB-BD31-4B8C-83A1-F6EECF244321}">
                <p14:modId xmlns:p14="http://schemas.microsoft.com/office/powerpoint/2010/main" val="967342276"/>
              </p:ext>
            </p:extLst>
          </p:nvPr>
        </p:nvGraphicFramePr>
        <p:xfrm>
          <a:off x="107504" y="1307538"/>
          <a:ext cx="8928992" cy="459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ángulo 20"/>
          <p:cNvSpPr/>
          <p:nvPr/>
        </p:nvSpPr>
        <p:spPr>
          <a:xfrm>
            <a:off x="5146982" y="908720"/>
            <a:ext cx="1567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1200" dirty="0">
                <a:solidFill>
                  <a:schemeClr val="dk1"/>
                </a:solidFill>
              </a:rPr>
              <a:t>Quite poor/ Very poor</a:t>
            </a:r>
          </a:p>
        </p:txBody>
      </p:sp>
      <p:sp>
        <p:nvSpPr>
          <p:cNvPr id="24" name="24 Rectángulo redondeado"/>
          <p:cNvSpPr/>
          <p:nvPr/>
        </p:nvSpPr>
        <p:spPr>
          <a:xfrm>
            <a:off x="1905473" y="922928"/>
            <a:ext cx="670064" cy="255836"/>
          </a:xfrm>
          <a:prstGeom prst="roundRect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25" name="23 Rectángulo redondeado"/>
          <p:cNvSpPr/>
          <p:nvPr/>
        </p:nvSpPr>
        <p:spPr>
          <a:xfrm>
            <a:off x="4512429" y="922406"/>
            <a:ext cx="677685" cy="255836"/>
          </a:xfrm>
          <a:prstGeom prst="roundRect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BTB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1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5479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Weight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17" name="11 Conector recto"/>
          <p:cNvCxnSpPr/>
          <p:nvPr/>
        </p:nvCxnSpPr>
        <p:spPr>
          <a:xfrm>
            <a:off x="467544" y="1275356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11 Conector recto"/>
          <p:cNvCxnSpPr/>
          <p:nvPr/>
        </p:nvCxnSpPr>
        <p:spPr>
          <a:xfrm>
            <a:off x="1403648" y="1275356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563778" y="6237312"/>
            <a:ext cx="601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Weight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883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044008" y="3050332"/>
            <a:ext cx="4067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entury" panose="02040604050505020304" pitchFamily="18" charset="0"/>
              </a:rPr>
              <a:t>GENERAL HEALTH PERCEPTION</a:t>
            </a:r>
            <a:endParaRPr lang="es-PE" sz="4400" b="1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4" name="5 CuadroTexto"/>
          <p:cNvSpPr txBox="1"/>
          <p:nvPr/>
        </p:nvSpPr>
        <p:spPr>
          <a:xfrm>
            <a:off x="1547664" y="4919135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entury" panose="02040604050505020304" pitchFamily="18" charset="0"/>
              </a:rPr>
              <a:t>GENERAL HEALTH PERCEPTION</a:t>
            </a:r>
            <a:endParaRPr lang="es-PE" sz="4400" b="1" dirty="0">
              <a:latin typeface="Century" panose="020406040505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1" b="20600"/>
          <a:stretch/>
        </p:blipFill>
        <p:spPr>
          <a:xfrm>
            <a:off x="1143000" y="333375"/>
            <a:ext cx="6858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5479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Weight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50" name="Imagen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53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723951"/>
              </p:ext>
            </p:extLst>
          </p:nvPr>
        </p:nvGraphicFramePr>
        <p:xfrm>
          <a:off x="539750" y="867421"/>
          <a:ext cx="3553552" cy="499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987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1032987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3173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TTB</a:t>
                      </a:r>
                      <a:endParaRPr lang="es-PE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2022/ 2023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2EB8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FE4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GLOBAL AVERAGE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67%</a:t>
                      </a:r>
                      <a:endParaRPr lang="es-PE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PE" sz="1000" b="1" i="0" u="none" strike="noStrike" baseline="0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 </a:t>
                      </a:r>
                      <a:endParaRPr lang="es-PE" sz="10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92%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Pakistan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86%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56101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82%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89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Philippines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84%</a:t>
                      </a:r>
                      <a:endParaRPr lang="es-PE" sz="12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82%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60189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Ivory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Coast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82%</a:t>
                      </a:r>
                      <a:endParaRPr lang="es-PE" sz="12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82%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300682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Mexico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81%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32087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Iran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78%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714435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Palestine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18567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25670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Turkey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44387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Brazil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84239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Belgium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21154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Slovenia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  <a:endParaRPr lang="es-PE" sz="12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56942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32744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768414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South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Korea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ES" sz="1000" b="1" i="0" u="none" strike="noStrike" baseline="0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</a:t>
                      </a:r>
                      <a:endParaRPr lang="es-PE" sz="10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68010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655277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Spain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496136"/>
                  </a:ext>
                </a:extLst>
              </a:tr>
            </a:tbl>
          </a:graphicData>
        </a:graphic>
      </p:graphicFrame>
      <p:graphicFrame>
        <p:nvGraphicFramePr>
          <p:cNvPr id="58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703692"/>
              </p:ext>
            </p:extLst>
          </p:nvPr>
        </p:nvGraphicFramePr>
        <p:xfrm>
          <a:off x="4728484" y="836712"/>
          <a:ext cx="3889673" cy="499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891">
                  <a:extLst>
                    <a:ext uri="{9D8B030D-6E8A-4147-A177-3AD203B41FA5}">
                      <a16:colId xmlns:a16="http://schemas.microsoft.com/office/drawing/2014/main" val="3612692286"/>
                    </a:ext>
                  </a:extLst>
                </a:gridCol>
                <a:gridCol w="1021891">
                  <a:extLst>
                    <a:ext uri="{9D8B030D-6E8A-4147-A177-3AD203B41FA5}">
                      <a16:colId xmlns:a16="http://schemas.microsoft.com/office/drawing/2014/main" val="4275207372"/>
                    </a:ext>
                  </a:extLst>
                </a:gridCol>
              </a:tblGrid>
              <a:tr h="34847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TTB</a:t>
                      </a:r>
                      <a:endParaRPr lang="es-PE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2022/ 2023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B8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4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694789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Sweden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0335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Netherlands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44346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Serbia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92126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Italy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93655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Kindom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026744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Croatia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67%</a:t>
                      </a:r>
                      <a:endParaRPr lang="es-PE" sz="12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69023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Germany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58%</a:t>
                      </a:r>
                      <a:endParaRPr lang="es-PE" sz="12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401716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44087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Canada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94181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895753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Greece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59926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Japan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56%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38420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59%</a:t>
                      </a:r>
                      <a:endParaRPr lang="es-PE" sz="12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56%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02659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ES" sz="1000" b="1" i="0" u="none" strike="noStrike" baseline="0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</a:t>
                      </a:r>
                      <a:endParaRPr lang="es-PE" sz="10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75969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Ireland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632205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40754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Nigeria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Peru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2EB89F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49%</a:t>
                      </a:r>
                      <a:endParaRPr lang="es-PE" sz="1200" b="1" i="0" u="none" strike="noStrike" dirty="0">
                        <a:solidFill>
                          <a:srgbClr val="2EB89F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730087"/>
                  </a:ext>
                </a:extLst>
              </a:tr>
            </a:tbl>
          </a:graphicData>
        </a:graphic>
      </p:graphicFrame>
      <p:sp>
        <p:nvSpPr>
          <p:cNvPr id="59" name="20 Flecha abajo"/>
          <p:cNvSpPr/>
          <p:nvPr/>
        </p:nvSpPr>
        <p:spPr>
          <a:xfrm>
            <a:off x="8419008" y="4937175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0" name="21 Flecha abajo"/>
          <p:cNvSpPr/>
          <p:nvPr/>
        </p:nvSpPr>
        <p:spPr>
          <a:xfrm>
            <a:off x="8411793" y="1233336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5" name="2 Flecha abajo"/>
          <p:cNvSpPr/>
          <p:nvPr/>
        </p:nvSpPr>
        <p:spPr>
          <a:xfrm>
            <a:off x="8416680" y="3932447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6" name="20 Flecha abajo"/>
          <p:cNvSpPr/>
          <p:nvPr/>
        </p:nvSpPr>
        <p:spPr>
          <a:xfrm>
            <a:off x="8419008" y="5165958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9" name="2 Flecha abajo"/>
          <p:cNvSpPr/>
          <p:nvPr/>
        </p:nvSpPr>
        <p:spPr>
          <a:xfrm>
            <a:off x="3897916" y="2358626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0" name="2 Flecha abajo"/>
          <p:cNvSpPr/>
          <p:nvPr/>
        </p:nvSpPr>
        <p:spPr>
          <a:xfrm>
            <a:off x="3896789" y="4564389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2" name="2 Flecha abajo"/>
          <p:cNvSpPr/>
          <p:nvPr/>
        </p:nvSpPr>
        <p:spPr>
          <a:xfrm>
            <a:off x="3896789" y="5459993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8" name="2 Flecha abajo"/>
          <p:cNvSpPr/>
          <p:nvPr/>
        </p:nvSpPr>
        <p:spPr>
          <a:xfrm>
            <a:off x="3896789" y="2558235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2" name="2 Flecha abajo"/>
          <p:cNvSpPr/>
          <p:nvPr/>
        </p:nvSpPr>
        <p:spPr>
          <a:xfrm>
            <a:off x="3896675" y="4119354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5" name="21 Flecha abajo"/>
          <p:cNvSpPr/>
          <p:nvPr/>
        </p:nvSpPr>
        <p:spPr>
          <a:xfrm>
            <a:off x="8411793" y="1987512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6" name="21 Flecha abajo"/>
          <p:cNvSpPr/>
          <p:nvPr/>
        </p:nvSpPr>
        <p:spPr>
          <a:xfrm>
            <a:off x="8414967" y="2232101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8" name="21 Flecha abajo"/>
          <p:cNvSpPr/>
          <p:nvPr/>
        </p:nvSpPr>
        <p:spPr>
          <a:xfrm>
            <a:off x="8414597" y="2724566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1" name="21 Flecha abajo"/>
          <p:cNvSpPr/>
          <p:nvPr/>
        </p:nvSpPr>
        <p:spPr>
          <a:xfrm>
            <a:off x="8419008" y="3448387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2" name="21 Flecha abajo"/>
          <p:cNvSpPr/>
          <p:nvPr/>
        </p:nvSpPr>
        <p:spPr>
          <a:xfrm>
            <a:off x="8414597" y="4420854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3" name="20 Flecha abajo"/>
          <p:cNvSpPr/>
          <p:nvPr/>
        </p:nvSpPr>
        <p:spPr>
          <a:xfrm>
            <a:off x="8411793" y="5393321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Igual que 39"/>
          <p:cNvSpPr/>
          <p:nvPr/>
        </p:nvSpPr>
        <p:spPr>
          <a:xfrm>
            <a:off x="3856272" y="2115911"/>
            <a:ext cx="237030" cy="162232"/>
          </a:xfrm>
          <a:prstGeom prst="mathEqual">
            <a:avLst/>
          </a:prstGeom>
          <a:solidFill>
            <a:srgbClr val="FAA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1" name="Igual que 40"/>
          <p:cNvSpPr/>
          <p:nvPr/>
        </p:nvSpPr>
        <p:spPr>
          <a:xfrm>
            <a:off x="3856272" y="2761549"/>
            <a:ext cx="237030" cy="162232"/>
          </a:xfrm>
          <a:prstGeom prst="mathEqual">
            <a:avLst/>
          </a:prstGeom>
          <a:solidFill>
            <a:srgbClr val="FAA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2" name="29 Flecha abajo"/>
          <p:cNvSpPr/>
          <p:nvPr/>
        </p:nvSpPr>
        <p:spPr>
          <a:xfrm flipV="1">
            <a:off x="3892504" y="2996952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3" name="29 Flecha abajo"/>
          <p:cNvSpPr/>
          <p:nvPr/>
        </p:nvSpPr>
        <p:spPr>
          <a:xfrm flipV="1">
            <a:off x="3892504" y="3677699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29 Flecha abajo"/>
          <p:cNvSpPr/>
          <p:nvPr/>
        </p:nvSpPr>
        <p:spPr>
          <a:xfrm flipV="1">
            <a:off x="3902779" y="3903009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5" name="29 Flecha abajo"/>
          <p:cNvSpPr/>
          <p:nvPr/>
        </p:nvSpPr>
        <p:spPr>
          <a:xfrm flipV="1">
            <a:off x="3902779" y="4780494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2 Flecha abajo"/>
          <p:cNvSpPr/>
          <p:nvPr/>
        </p:nvSpPr>
        <p:spPr>
          <a:xfrm>
            <a:off x="3902779" y="5009183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Igual que 46"/>
          <p:cNvSpPr/>
          <p:nvPr/>
        </p:nvSpPr>
        <p:spPr>
          <a:xfrm>
            <a:off x="3856272" y="5657185"/>
            <a:ext cx="237030" cy="162232"/>
          </a:xfrm>
          <a:prstGeom prst="mathEqual">
            <a:avLst/>
          </a:prstGeom>
          <a:solidFill>
            <a:srgbClr val="FAA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8" name="Igual que 47"/>
          <p:cNvSpPr/>
          <p:nvPr/>
        </p:nvSpPr>
        <p:spPr>
          <a:xfrm>
            <a:off x="8372501" y="1712292"/>
            <a:ext cx="237030" cy="162232"/>
          </a:xfrm>
          <a:prstGeom prst="mathEqual">
            <a:avLst/>
          </a:prstGeom>
          <a:solidFill>
            <a:srgbClr val="FAA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9" name="29 Flecha abajo"/>
          <p:cNvSpPr/>
          <p:nvPr/>
        </p:nvSpPr>
        <p:spPr>
          <a:xfrm flipV="1">
            <a:off x="8411793" y="2953102"/>
            <a:ext cx="144016" cy="144016"/>
          </a:xfrm>
          <a:prstGeom prst="downArrow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" name="Igual que 50"/>
          <p:cNvSpPr/>
          <p:nvPr/>
        </p:nvSpPr>
        <p:spPr>
          <a:xfrm>
            <a:off x="8356653" y="3194621"/>
            <a:ext cx="237030" cy="162232"/>
          </a:xfrm>
          <a:prstGeom prst="mathEqual">
            <a:avLst/>
          </a:prstGeom>
          <a:solidFill>
            <a:srgbClr val="FAA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2" name="21 Flecha abajo"/>
          <p:cNvSpPr/>
          <p:nvPr/>
        </p:nvSpPr>
        <p:spPr>
          <a:xfrm>
            <a:off x="8419008" y="3687470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21 Flecha abajo"/>
          <p:cNvSpPr/>
          <p:nvPr/>
        </p:nvSpPr>
        <p:spPr>
          <a:xfrm>
            <a:off x="8416193" y="4170446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5" name="20 Flecha abajo"/>
          <p:cNvSpPr/>
          <p:nvPr/>
        </p:nvSpPr>
        <p:spPr>
          <a:xfrm>
            <a:off x="8411793" y="5642754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7" name="2 Flecha abajo"/>
          <p:cNvSpPr/>
          <p:nvPr/>
        </p:nvSpPr>
        <p:spPr>
          <a:xfrm>
            <a:off x="3892504" y="1897095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1" name="2 Flecha abajo"/>
          <p:cNvSpPr/>
          <p:nvPr/>
        </p:nvSpPr>
        <p:spPr>
          <a:xfrm>
            <a:off x="3902779" y="1671545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2" name="29 Flecha abajo"/>
          <p:cNvSpPr/>
          <p:nvPr/>
        </p:nvSpPr>
        <p:spPr>
          <a:xfrm flipV="1">
            <a:off x="3892504" y="2995046"/>
            <a:ext cx="144016" cy="144016"/>
          </a:xfrm>
          <a:prstGeom prst="downArrow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3" name="29 Flecha abajo"/>
          <p:cNvSpPr/>
          <p:nvPr/>
        </p:nvSpPr>
        <p:spPr>
          <a:xfrm flipV="1">
            <a:off x="3892504" y="3675793"/>
            <a:ext cx="144016" cy="144016"/>
          </a:xfrm>
          <a:prstGeom prst="downArrow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29 Flecha abajo"/>
          <p:cNvSpPr/>
          <p:nvPr/>
        </p:nvSpPr>
        <p:spPr>
          <a:xfrm flipV="1">
            <a:off x="3902779" y="3901103"/>
            <a:ext cx="144016" cy="144016"/>
          </a:xfrm>
          <a:prstGeom prst="downArrow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7" name="29 Flecha abajo"/>
          <p:cNvSpPr/>
          <p:nvPr/>
        </p:nvSpPr>
        <p:spPr>
          <a:xfrm flipV="1">
            <a:off x="3902779" y="4778588"/>
            <a:ext cx="144016" cy="144016"/>
          </a:xfrm>
          <a:prstGeom prst="downArrow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8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563778" y="6237312"/>
            <a:ext cx="601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Weight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69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63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n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40768"/>
            <a:ext cx="8039100" cy="4526280"/>
          </a:xfrm>
          <a:prstGeom prst="rect">
            <a:avLst/>
          </a:prstGeom>
        </p:spPr>
      </p:pic>
      <p:graphicFrame>
        <p:nvGraphicFramePr>
          <p:cNvPr id="94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291552"/>
              </p:ext>
            </p:extLst>
          </p:nvPr>
        </p:nvGraphicFramePr>
        <p:xfrm>
          <a:off x="887673" y="1319288"/>
          <a:ext cx="3449807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435">
                <a:tc>
                  <a:txBody>
                    <a:bodyPr/>
                    <a:lstStyle/>
                    <a:p>
                      <a:r>
                        <a:rPr lang="es-PE" sz="1400" b="1" dirty="0">
                          <a:solidFill>
                            <a:schemeClr val="tx1"/>
                          </a:solidFill>
                        </a:rPr>
                        <a:t>TOP 3 - 2024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2022/ 2023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Indonesia            94%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Vietnam         95%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Vietnam         </a:t>
                      </a:r>
                      <a:r>
                        <a:rPr lang="es-ES" sz="1200" baseline="0" dirty="0"/>
                        <a:t> </a:t>
                      </a:r>
                      <a:r>
                        <a:rPr lang="es-ES" sz="1200" dirty="0"/>
                        <a:t>    92%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Pakistan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s-PE" sz="1200" baseline="0" dirty="0">
                          <a:solidFill>
                            <a:schemeClr val="tx1"/>
                          </a:solidFill>
                        </a:rPr>
                        <a:t> 87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Pakistan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     86%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Nigeria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  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85%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6" name="Picture 10" descr="IMAGENES BANDERA CHIL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60" y="1695867"/>
            <a:ext cx="147118" cy="9596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5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33225"/>
              </p:ext>
            </p:extLst>
          </p:nvPr>
        </p:nvGraphicFramePr>
        <p:xfrm>
          <a:off x="4964400" y="1291316"/>
          <a:ext cx="3247648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6998">
                  <a:extLst>
                    <a:ext uri="{9D8B030D-6E8A-4147-A177-3AD203B41FA5}">
                      <a16:colId xmlns:a16="http://schemas.microsoft.com/office/drawing/2014/main" val="843445484"/>
                    </a:ext>
                  </a:extLst>
                </a:gridCol>
                <a:gridCol w="148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BOTTOM 3 -2024</a:t>
                      </a:r>
                      <a:endParaRPr lang="es-P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2022/ 2023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Chile         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50%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 err="1">
                          <a:solidFill>
                            <a:schemeClr val="tx1"/>
                          </a:solidFill>
                        </a:rPr>
                        <a:t>Japan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    57%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Nigeria               50%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noProof="0" dirty="0" err="1">
                          <a:solidFill>
                            <a:schemeClr val="tx1"/>
                          </a:solidFill>
                        </a:rPr>
                        <a:t>Peru</a:t>
                      </a:r>
                      <a:r>
                        <a:rPr lang="es-ES" sz="1200" baseline="0" noProof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   49%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Peru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          35%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err="1">
                          <a:solidFill>
                            <a:schemeClr val="tx1"/>
                          </a:solidFill>
                        </a:rPr>
                        <a:t>Kenya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    41%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1" name="Freeform 2214"/>
          <p:cNvSpPr>
            <a:spLocks/>
          </p:cNvSpPr>
          <p:nvPr/>
        </p:nvSpPr>
        <p:spPr bwMode="auto">
          <a:xfrm>
            <a:off x="-685572" y="2268992"/>
            <a:ext cx="16847" cy="18513"/>
          </a:xfrm>
          <a:custGeom>
            <a:avLst/>
            <a:gdLst>
              <a:gd name="T0" fmla="*/ 6 w 9"/>
              <a:gd name="T1" fmla="*/ 0 h 9"/>
              <a:gd name="T2" fmla="*/ 6 w 9"/>
              <a:gd name="T3" fmla="*/ 1 h 9"/>
              <a:gd name="T4" fmla="*/ 2 w 9"/>
              <a:gd name="T5" fmla="*/ 8 h 9"/>
              <a:gd name="T6" fmla="*/ 0 w 9"/>
              <a:gd name="T7" fmla="*/ 8 h 9"/>
              <a:gd name="T8" fmla="*/ 0 w 9"/>
              <a:gd name="T9" fmla="*/ 9 h 9"/>
              <a:gd name="T10" fmla="*/ 1 w 9"/>
              <a:gd name="T11" fmla="*/ 8 h 9"/>
              <a:gd name="T12" fmla="*/ 7 w 9"/>
              <a:gd name="T13" fmla="*/ 0 h 9"/>
              <a:gd name="T14" fmla="*/ 6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6" y="0"/>
                </a:moveTo>
                <a:cubicBezTo>
                  <a:pt x="6" y="1"/>
                  <a:pt x="6" y="1"/>
                  <a:pt x="6" y="1"/>
                </a:cubicBezTo>
                <a:cubicBezTo>
                  <a:pt x="5" y="2"/>
                  <a:pt x="2" y="6"/>
                  <a:pt x="2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9"/>
                  <a:pt x="1" y="8"/>
                </a:cubicBezTo>
                <a:cubicBezTo>
                  <a:pt x="7" y="6"/>
                  <a:pt x="9" y="3"/>
                  <a:pt x="7" y="0"/>
                </a:cubicBezTo>
                <a:cubicBezTo>
                  <a:pt x="7" y="0"/>
                  <a:pt x="6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6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5479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Weight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147" name="Imagen 11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pic>
        <p:nvPicPr>
          <p:cNvPr id="53" name="Picture 6" descr="Imagehub: Peru Flag HD Free Downlo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400" y="2247166"/>
            <a:ext cx="152666" cy="1017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Freeform 2214"/>
          <p:cNvSpPr>
            <a:spLocks/>
          </p:cNvSpPr>
          <p:nvPr/>
        </p:nvSpPr>
        <p:spPr bwMode="auto">
          <a:xfrm>
            <a:off x="-685572" y="2268992"/>
            <a:ext cx="16847" cy="18513"/>
          </a:xfrm>
          <a:custGeom>
            <a:avLst/>
            <a:gdLst>
              <a:gd name="T0" fmla="*/ 6 w 9"/>
              <a:gd name="T1" fmla="*/ 0 h 9"/>
              <a:gd name="T2" fmla="*/ 6 w 9"/>
              <a:gd name="T3" fmla="*/ 1 h 9"/>
              <a:gd name="T4" fmla="*/ 2 w 9"/>
              <a:gd name="T5" fmla="*/ 8 h 9"/>
              <a:gd name="T6" fmla="*/ 0 w 9"/>
              <a:gd name="T7" fmla="*/ 8 h 9"/>
              <a:gd name="T8" fmla="*/ 0 w 9"/>
              <a:gd name="T9" fmla="*/ 9 h 9"/>
              <a:gd name="T10" fmla="*/ 1 w 9"/>
              <a:gd name="T11" fmla="*/ 8 h 9"/>
              <a:gd name="T12" fmla="*/ 7 w 9"/>
              <a:gd name="T13" fmla="*/ 0 h 9"/>
              <a:gd name="T14" fmla="*/ 6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6" y="0"/>
                </a:moveTo>
                <a:cubicBezTo>
                  <a:pt x="6" y="1"/>
                  <a:pt x="6" y="1"/>
                  <a:pt x="6" y="1"/>
                </a:cubicBezTo>
                <a:cubicBezTo>
                  <a:pt x="5" y="2"/>
                  <a:pt x="2" y="6"/>
                  <a:pt x="2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9"/>
                  <a:pt x="1" y="8"/>
                </a:cubicBezTo>
                <a:cubicBezTo>
                  <a:pt x="7" y="6"/>
                  <a:pt x="9" y="3"/>
                  <a:pt x="7" y="0"/>
                </a:cubicBezTo>
                <a:cubicBezTo>
                  <a:pt x="7" y="0"/>
                  <a:pt x="6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aphicFrame>
        <p:nvGraphicFramePr>
          <p:cNvPr id="56" name="21 Tabla"/>
          <p:cNvGraphicFramePr>
            <a:graphicFrameLocks noGrp="1"/>
          </p:cNvGraphicFramePr>
          <p:nvPr/>
        </p:nvGraphicFramePr>
        <p:xfrm>
          <a:off x="4232991" y="927255"/>
          <a:ext cx="1623666" cy="425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56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Quite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7" name="24 Rectángulo redondeado"/>
          <p:cNvSpPr/>
          <p:nvPr/>
        </p:nvSpPr>
        <p:spPr>
          <a:xfrm>
            <a:off x="3526704" y="908720"/>
            <a:ext cx="670064" cy="255836"/>
          </a:xfrm>
          <a:prstGeom prst="roundRect">
            <a:avLst/>
          </a:prstGeom>
          <a:solidFill>
            <a:srgbClr val="2EB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5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929556" y="4576076"/>
            <a:ext cx="684000" cy="684000"/>
          </a:xfrm>
          <a:prstGeom prst="ellipse">
            <a:avLst/>
          </a:prstGeom>
          <a:noFill/>
          <a:ln w="28575" cap="flat">
            <a:solidFill>
              <a:srgbClr val="71B39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6660232" y="3573040"/>
            <a:ext cx="216000" cy="216000"/>
          </a:xfrm>
          <a:prstGeom prst="ellipse">
            <a:avLst/>
          </a:prstGeom>
          <a:solidFill>
            <a:srgbClr val="71B39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0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954556" y="4731149"/>
            <a:ext cx="67358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68</a:t>
            </a:r>
            <a:r>
              <a:rPr lang="en-US" sz="2000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%</a:t>
            </a:r>
          </a:p>
        </p:txBody>
      </p:sp>
      <p:sp>
        <p:nvSpPr>
          <p:cNvPr id="61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677436" y="3497384"/>
            <a:ext cx="948737" cy="948737"/>
          </a:xfrm>
          <a:prstGeom prst="ellipse">
            <a:avLst/>
          </a:prstGeom>
          <a:noFill/>
          <a:ln w="28575" cap="flat">
            <a:solidFill>
              <a:srgbClr val="71B39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2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404416" y="4574352"/>
            <a:ext cx="252000" cy="252000"/>
          </a:xfrm>
          <a:prstGeom prst="ellipse">
            <a:avLst/>
          </a:prstGeom>
          <a:solidFill>
            <a:srgbClr val="71B39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000" dirty="0">
              <a:latin typeface="Lato Light" panose="020F0502020204030203" pitchFamily="34" charset="0"/>
            </a:endParaRPr>
          </a:p>
        </p:txBody>
      </p:sp>
      <p:sp>
        <p:nvSpPr>
          <p:cNvPr id="63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799199" y="3785663"/>
            <a:ext cx="75373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75%</a:t>
            </a:r>
          </a:p>
        </p:txBody>
      </p:sp>
      <p:sp>
        <p:nvSpPr>
          <p:cNvPr id="64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1763814" y="3690601"/>
            <a:ext cx="576000" cy="576000"/>
          </a:xfrm>
          <a:prstGeom prst="ellipse">
            <a:avLst/>
          </a:prstGeom>
          <a:noFill/>
          <a:ln w="28575" cap="flat">
            <a:solidFill>
              <a:srgbClr val="71B39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705390" y="3326896"/>
            <a:ext cx="65114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62%</a:t>
            </a:r>
          </a:p>
        </p:txBody>
      </p:sp>
      <p:sp>
        <p:nvSpPr>
          <p:cNvPr id="66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2174191" y="3678525"/>
            <a:ext cx="180000" cy="180000"/>
          </a:xfrm>
          <a:prstGeom prst="ellipse">
            <a:avLst/>
          </a:prstGeom>
          <a:solidFill>
            <a:srgbClr val="71B397"/>
          </a:solidFill>
          <a:ln w="12700" cap="flat">
            <a:solidFill>
              <a:srgbClr val="71B397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1554534" y="4253147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71B397"/>
                </a:solidFill>
              </a:rPr>
              <a:t>AMERICAS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3954795" y="5229213"/>
            <a:ext cx="67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71B397"/>
                </a:solidFill>
              </a:rPr>
              <a:t>AFRICA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3500558" y="2946086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71B397"/>
                </a:solidFill>
              </a:rPr>
              <a:t>EUROPE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6668627" y="4448145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71B397"/>
                </a:solidFill>
              </a:rPr>
              <a:t>APAC</a:t>
            </a:r>
          </a:p>
        </p:txBody>
      </p:sp>
      <p:sp>
        <p:nvSpPr>
          <p:cNvPr id="71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747103" y="3229123"/>
            <a:ext cx="540000" cy="540000"/>
          </a:xfrm>
          <a:prstGeom prst="ellipse">
            <a:avLst/>
          </a:prstGeom>
          <a:noFill/>
          <a:ln w="28575" cap="flat">
            <a:solidFill>
              <a:srgbClr val="71B39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2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157480" y="3217047"/>
            <a:ext cx="180000" cy="180000"/>
          </a:xfrm>
          <a:prstGeom prst="ellipse">
            <a:avLst/>
          </a:prstGeom>
          <a:solidFill>
            <a:srgbClr val="71B39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3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1767135" y="3830186"/>
            <a:ext cx="623890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59%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5220072" y="4808185"/>
            <a:ext cx="64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71B397"/>
                </a:solidFill>
              </a:rPr>
              <a:t>MENA</a:t>
            </a:r>
          </a:p>
        </p:txBody>
      </p:sp>
      <p:sp>
        <p:nvSpPr>
          <p:cNvPr id="75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5115312" y="3926813"/>
            <a:ext cx="807081" cy="790230"/>
          </a:xfrm>
          <a:prstGeom prst="ellipse">
            <a:avLst/>
          </a:prstGeom>
          <a:noFill/>
          <a:ln w="28575" cap="flat">
            <a:solidFill>
              <a:srgbClr val="71B39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6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5138999" y="3984939"/>
            <a:ext cx="180000" cy="180000"/>
          </a:xfrm>
          <a:prstGeom prst="ellipse">
            <a:avLst/>
          </a:prstGeom>
          <a:solidFill>
            <a:srgbClr val="71B397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5182352" y="4164842"/>
            <a:ext cx="70243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71B39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75%</a:t>
            </a:r>
          </a:p>
        </p:txBody>
      </p:sp>
      <p:sp>
        <p:nvSpPr>
          <p:cNvPr id="78" name="1146 Flecha derecha"/>
          <p:cNvSpPr/>
          <p:nvPr/>
        </p:nvSpPr>
        <p:spPr>
          <a:xfrm rot="16200000">
            <a:off x="562186" y="1250270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2EB89F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9" name="11 Conector recto"/>
          <p:cNvCxnSpPr/>
          <p:nvPr/>
        </p:nvCxnSpPr>
        <p:spPr>
          <a:xfrm>
            <a:off x="6588224" y="1279160"/>
            <a:ext cx="0" cy="1116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0" name="1148 Flecha derecha"/>
          <p:cNvSpPr/>
          <p:nvPr/>
        </p:nvSpPr>
        <p:spPr>
          <a:xfrm rot="5400000" flipV="1">
            <a:off x="4562039" y="1253479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2EB89F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1" name="11 Conector recto"/>
          <p:cNvCxnSpPr/>
          <p:nvPr/>
        </p:nvCxnSpPr>
        <p:spPr>
          <a:xfrm>
            <a:off x="2411413" y="1271927"/>
            <a:ext cx="0" cy="1116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2" name="1171 Elipse"/>
          <p:cNvSpPr/>
          <p:nvPr/>
        </p:nvSpPr>
        <p:spPr>
          <a:xfrm>
            <a:off x="654910" y="1691848"/>
            <a:ext cx="138079" cy="138079"/>
          </a:xfrm>
          <a:prstGeom prst="ellipse">
            <a:avLst/>
          </a:prstGeom>
          <a:solidFill>
            <a:srgbClr val="2EB89F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1</a:t>
            </a:r>
          </a:p>
        </p:txBody>
      </p:sp>
      <p:sp>
        <p:nvSpPr>
          <p:cNvPr id="83" name="1172 Elipse"/>
          <p:cNvSpPr/>
          <p:nvPr/>
        </p:nvSpPr>
        <p:spPr>
          <a:xfrm>
            <a:off x="654910" y="1935471"/>
            <a:ext cx="138079" cy="138079"/>
          </a:xfrm>
          <a:prstGeom prst="ellipse">
            <a:avLst/>
          </a:prstGeom>
          <a:solidFill>
            <a:srgbClr val="2EB89F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2</a:t>
            </a:r>
          </a:p>
        </p:txBody>
      </p:sp>
      <p:sp>
        <p:nvSpPr>
          <p:cNvPr id="84" name="1173 Elipse"/>
          <p:cNvSpPr/>
          <p:nvPr/>
        </p:nvSpPr>
        <p:spPr>
          <a:xfrm>
            <a:off x="654909" y="2170128"/>
            <a:ext cx="138079" cy="138079"/>
          </a:xfrm>
          <a:prstGeom prst="ellipse">
            <a:avLst/>
          </a:prstGeom>
          <a:solidFill>
            <a:srgbClr val="2EB89F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3</a:t>
            </a:r>
          </a:p>
        </p:txBody>
      </p:sp>
      <p:pic>
        <p:nvPicPr>
          <p:cNvPr id="85" name="Picture 4" descr="Bandera de Vietnam | Banderas-mundo.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04" y="1991987"/>
            <a:ext cx="167449" cy="11163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1171 Elipse"/>
          <p:cNvSpPr/>
          <p:nvPr/>
        </p:nvSpPr>
        <p:spPr>
          <a:xfrm>
            <a:off x="4646770" y="1691848"/>
            <a:ext cx="144000" cy="138079"/>
          </a:xfrm>
          <a:prstGeom prst="ellipse">
            <a:avLst/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87" name="1172 Elipse"/>
          <p:cNvSpPr/>
          <p:nvPr/>
        </p:nvSpPr>
        <p:spPr>
          <a:xfrm>
            <a:off x="4646770" y="1935471"/>
            <a:ext cx="144000" cy="138079"/>
          </a:xfrm>
          <a:prstGeom prst="ellipse">
            <a:avLst/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88" name="1173 Elipse"/>
          <p:cNvSpPr/>
          <p:nvPr/>
        </p:nvSpPr>
        <p:spPr>
          <a:xfrm>
            <a:off x="4646769" y="2170128"/>
            <a:ext cx="144000" cy="138079"/>
          </a:xfrm>
          <a:prstGeom prst="ellipse">
            <a:avLst/>
          </a:prstGeom>
          <a:solidFill>
            <a:srgbClr val="71B397"/>
          </a:solidFill>
          <a:ln>
            <a:solidFill>
              <a:srgbClr val="71B3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b="1" dirty="0">
              <a:latin typeface="Montserrat" pitchFamily="50" charset="0"/>
            </a:endParaRPr>
          </a:p>
        </p:txBody>
      </p:sp>
      <p:sp>
        <p:nvSpPr>
          <p:cNvPr id="89" name="CuadroTexto 88"/>
          <p:cNvSpPr txBox="1"/>
          <p:nvPr/>
        </p:nvSpPr>
        <p:spPr>
          <a:xfrm>
            <a:off x="4469740" y="2129971"/>
            <a:ext cx="511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39</a:t>
            </a:r>
          </a:p>
        </p:txBody>
      </p:sp>
      <p:sp>
        <p:nvSpPr>
          <p:cNvPr id="90" name="CuadroTexto 89"/>
          <p:cNvSpPr txBox="1"/>
          <p:nvPr/>
        </p:nvSpPr>
        <p:spPr>
          <a:xfrm>
            <a:off x="4466116" y="1897415"/>
            <a:ext cx="5138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38</a:t>
            </a:r>
          </a:p>
        </p:txBody>
      </p:sp>
      <p:sp>
        <p:nvSpPr>
          <p:cNvPr id="91" name="CuadroTexto 90"/>
          <p:cNvSpPr txBox="1"/>
          <p:nvPr/>
        </p:nvSpPr>
        <p:spPr>
          <a:xfrm>
            <a:off x="4466116" y="1656722"/>
            <a:ext cx="509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37</a:t>
            </a:r>
          </a:p>
        </p:txBody>
      </p:sp>
      <p:pic>
        <p:nvPicPr>
          <p:cNvPr id="93" name="Picture 2" descr="Flag Of Indonesia Flagpedia Net 30628 | Hot Sex Pictu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041" y="1743893"/>
            <a:ext cx="144767" cy="85006"/>
          </a:xfrm>
          <a:prstGeom prst="ellipse">
            <a:avLst/>
          </a:prstGeom>
          <a:ln w="3175" cap="rnd">
            <a:solidFill>
              <a:srgbClr val="333333">
                <a:alpha val="40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4" descr="Nigeria Flag Wallpapers - Top Free Nigeria Flag Background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5391" y="1962069"/>
            <a:ext cx="147387" cy="97662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llustration of Pakistan flag - Download Free Vectors, Clipart Graphic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82" y="2283066"/>
            <a:ext cx="172140" cy="1015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563778" y="6237312"/>
            <a:ext cx="60164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Weight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12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-252536" y="355303"/>
            <a:ext cx="9540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Century" panose="02040604050505020304" pitchFamily="18" charset="0"/>
              </a:rPr>
              <a:t>STRESS/ MENTAL HEALTH</a:t>
            </a:r>
            <a:endParaRPr lang="es-PE" sz="4400" b="1" dirty="0">
              <a:latin typeface="Century" panose="020406040505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4" y="1239097"/>
            <a:ext cx="7190712" cy="479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7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69 Grupo"/>
          <p:cNvGrpSpPr/>
          <p:nvPr/>
        </p:nvGrpSpPr>
        <p:grpSpPr>
          <a:xfrm>
            <a:off x="555961" y="3680776"/>
            <a:ext cx="2598443" cy="2137995"/>
            <a:chOff x="4206414" y="313282"/>
            <a:chExt cx="2897996" cy="2502720"/>
          </a:xfrm>
        </p:grpSpPr>
        <p:grpSp>
          <p:nvGrpSpPr>
            <p:cNvPr id="56" name="70 Grupo"/>
            <p:cNvGrpSpPr/>
            <p:nvPr/>
          </p:nvGrpSpPr>
          <p:grpSpPr>
            <a:xfrm>
              <a:off x="4206414" y="313282"/>
              <a:ext cx="2897996" cy="2502720"/>
              <a:chOff x="986300" y="3238244"/>
              <a:chExt cx="4176712" cy="3607022"/>
            </a:xfrm>
          </p:grpSpPr>
          <p:graphicFrame>
            <p:nvGraphicFramePr>
              <p:cNvPr id="58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2141700262"/>
                  </p:ext>
                </p:extLst>
              </p:nvPr>
            </p:nvGraphicFramePr>
            <p:xfrm>
              <a:off x="986300" y="3352793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9" name="Freeform 6"/>
              <p:cNvSpPr/>
              <p:nvPr/>
            </p:nvSpPr>
            <p:spPr>
              <a:xfrm>
                <a:off x="2160258" y="3238244"/>
                <a:ext cx="1828800" cy="3607022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57" name="71 Rectángulo"/>
            <p:cNvSpPr/>
            <p:nvPr/>
          </p:nvSpPr>
          <p:spPr>
            <a:xfrm>
              <a:off x="4632794" y="2219126"/>
              <a:ext cx="520608" cy="3422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 dirty="0">
                  <a:solidFill>
                    <a:srgbClr val="E38568"/>
                  </a:solidFill>
                  <a:latin typeface="Calibri Light" panose="020F0302020204030204" pitchFamily="34" charset="0"/>
                </a:rPr>
                <a:t>11%</a:t>
              </a:r>
            </a:p>
          </p:txBody>
        </p:sp>
      </p:grpSp>
      <p:grpSp>
        <p:nvGrpSpPr>
          <p:cNvPr id="61" name="75 Grupo"/>
          <p:cNvGrpSpPr/>
          <p:nvPr/>
        </p:nvGrpSpPr>
        <p:grpSpPr>
          <a:xfrm>
            <a:off x="1470619" y="3688962"/>
            <a:ext cx="2644676" cy="2126242"/>
            <a:chOff x="1146307" y="4005064"/>
            <a:chExt cx="1996604" cy="1713734"/>
          </a:xfrm>
        </p:grpSpPr>
        <p:graphicFrame>
          <p:nvGraphicFramePr>
            <p:cNvPr id="62" name="Chart 3"/>
            <p:cNvGraphicFramePr/>
            <p:nvPr>
              <p:extLst>
                <p:ext uri="{D42A27DB-BD31-4B8C-83A1-F6EECF244321}">
                  <p14:modId xmlns:p14="http://schemas.microsoft.com/office/powerpoint/2010/main" val="1264354493"/>
                </p:ext>
              </p:extLst>
            </p:nvPr>
          </p:nvGraphicFramePr>
          <p:xfrm>
            <a:off x="1146307" y="4055171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3" name="Freeform 7"/>
            <p:cNvSpPr/>
            <p:nvPr/>
          </p:nvSpPr>
          <p:spPr>
            <a:xfrm>
              <a:off x="1791963" y="4005064"/>
              <a:ext cx="874226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</p:grpSp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114733" y="6237312"/>
            <a:ext cx="6914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– Stress/ Mental Health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564938"/>
              </p:ext>
            </p:extLst>
          </p:nvPr>
        </p:nvGraphicFramePr>
        <p:xfrm>
          <a:off x="1972718" y="1149794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518666" y="4537348"/>
            <a:ext cx="110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0" name="Rectangle 102"/>
          <p:cNvSpPr>
            <a:spLocks noChangeArrowheads="1"/>
          </p:cNvSpPr>
          <p:nvPr/>
        </p:nvSpPr>
        <p:spPr bwMode="auto">
          <a:xfrm>
            <a:off x="1689351" y="1106370"/>
            <a:ext cx="215900" cy="160337"/>
          </a:xfrm>
          <a:prstGeom prst="rect">
            <a:avLst/>
          </a:prstGeom>
          <a:solidFill>
            <a:srgbClr val="6E497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74" name="33 Gráfico"/>
          <p:cNvGraphicFramePr/>
          <p:nvPr>
            <p:extLst>
              <p:ext uri="{D42A27DB-BD31-4B8C-83A1-F6EECF244321}">
                <p14:modId xmlns:p14="http://schemas.microsoft.com/office/powerpoint/2010/main" val="6506540"/>
              </p:ext>
            </p:extLst>
          </p:nvPr>
        </p:nvGraphicFramePr>
        <p:xfrm>
          <a:off x="4039137" y="3857146"/>
          <a:ext cx="4565114" cy="194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0" name="3 Grupo"/>
          <p:cNvGrpSpPr/>
          <p:nvPr/>
        </p:nvGrpSpPr>
        <p:grpSpPr>
          <a:xfrm>
            <a:off x="2879279" y="1412776"/>
            <a:ext cx="3325661" cy="2268000"/>
            <a:chOff x="4452015" y="1552355"/>
            <a:chExt cx="3325661" cy="2268000"/>
          </a:xfrm>
        </p:grpSpPr>
        <p:graphicFrame>
          <p:nvGraphicFramePr>
            <p:cNvPr id="101" name="14 Gráfico"/>
            <p:cNvGraphicFramePr/>
            <p:nvPr>
              <p:extLst>
                <p:ext uri="{D42A27DB-BD31-4B8C-83A1-F6EECF244321}">
                  <p14:modId xmlns:p14="http://schemas.microsoft.com/office/powerpoint/2010/main" val="3126803966"/>
                </p:ext>
              </p:extLst>
            </p:nvPr>
          </p:nvGraphicFramePr>
          <p:xfrm>
            <a:off x="4452015" y="1552355"/>
            <a:ext cx="3325661" cy="22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2" name="9 CuadroTexto">
              <a:extLst>
                <a:ext uri="{FF2B5EF4-FFF2-40B4-BE49-F238E27FC236}">
                  <a16:creationId xmlns:a16="http://schemas.microsoft.com/office/drawing/2014/main" id="{350190EB-12C7-4BEF-9CF1-C0EA7E2A810F}"/>
                </a:ext>
              </a:extLst>
            </p:cNvPr>
            <p:cNvSpPr txBox="1"/>
            <p:nvPr/>
          </p:nvSpPr>
          <p:spPr>
            <a:xfrm>
              <a:off x="5795987" y="2508570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Verdana" pitchFamily="34" charset="0"/>
                  <a:cs typeface="Arial" pitchFamily="34" charset="0"/>
                </a:rPr>
                <a:t>2024</a:t>
              </a:r>
              <a:endPara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3806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– Stress/ Mental Health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39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57798"/>
              </p:ext>
            </p:extLst>
          </p:nvPr>
        </p:nvGraphicFramePr>
        <p:xfrm>
          <a:off x="3466644" y="1143067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102"/>
          <p:cNvSpPr>
            <a:spLocks noChangeArrowheads="1"/>
          </p:cNvSpPr>
          <p:nvPr/>
        </p:nvSpPr>
        <p:spPr bwMode="auto">
          <a:xfrm>
            <a:off x="3172071" y="1106417"/>
            <a:ext cx="215900" cy="160337"/>
          </a:xfrm>
          <a:prstGeom prst="rect">
            <a:avLst/>
          </a:prstGeom>
          <a:solidFill>
            <a:srgbClr val="97A7E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42" name="Rectangle 102"/>
          <p:cNvSpPr>
            <a:spLocks noChangeArrowheads="1"/>
          </p:cNvSpPr>
          <p:nvPr/>
        </p:nvSpPr>
        <p:spPr bwMode="auto">
          <a:xfrm>
            <a:off x="4766618" y="1107382"/>
            <a:ext cx="215900" cy="160337"/>
          </a:xfrm>
          <a:prstGeom prst="rect">
            <a:avLst/>
          </a:prstGeom>
          <a:solidFill>
            <a:srgbClr val="CED89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44" name="Rectangle 102"/>
          <p:cNvSpPr>
            <a:spLocks noChangeArrowheads="1"/>
          </p:cNvSpPr>
          <p:nvPr/>
        </p:nvSpPr>
        <p:spPr bwMode="auto">
          <a:xfrm>
            <a:off x="6652119" y="1106141"/>
            <a:ext cx="215900" cy="160337"/>
          </a:xfrm>
          <a:prstGeom prst="rect">
            <a:avLst/>
          </a:prstGeom>
          <a:solidFill>
            <a:srgbClr val="E38568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cxnSp>
        <p:nvCxnSpPr>
          <p:cNvPr id="53" name="1 Conector recto"/>
          <p:cNvCxnSpPr/>
          <p:nvPr/>
        </p:nvCxnSpPr>
        <p:spPr>
          <a:xfrm>
            <a:off x="3851920" y="4147912"/>
            <a:ext cx="0" cy="18347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246780" y="4632704"/>
            <a:ext cx="8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1" name="11 Conector recto"/>
          <p:cNvCxnSpPr/>
          <p:nvPr/>
        </p:nvCxnSpPr>
        <p:spPr>
          <a:xfrm flipV="1">
            <a:off x="540417" y="3684285"/>
            <a:ext cx="8063834" cy="1168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2" name="71 Rectángulo"/>
          <p:cNvSpPr/>
          <p:nvPr/>
        </p:nvSpPr>
        <p:spPr>
          <a:xfrm>
            <a:off x="971600" y="5031050"/>
            <a:ext cx="46679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CED891"/>
                </a:solidFill>
                <a:latin typeface="Calibri Light" panose="020F0302020204030204" pitchFamily="34" charset="0"/>
              </a:rPr>
              <a:t>25%</a:t>
            </a:r>
          </a:p>
        </p:txBody>
      </p:sp>
      <p:sp>
        <p:nvSpPr>
          <p:cNvPr id="93" name="71 Rectángulo"/>
          <p:cNvSpPr/>
          <p:nvPr/>
        </p:nvSpPr>
        <p:spPr>
          <a:xfrm>
            <a:off x="971600" y="4569965"/>
            <a:ext cx="4667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97A7E2"/>
                </a:solidFill>
                <a:latin typeface="Calibri Light" panose="020F0302020204030204" pitchFamily="34" charset="0"/>
              </a:rPr>
              <a:t>47%</a:t>
            </a:r>
          </a:p>
        </p:txBody>
      </p:sp>
      <p:sp>
        <p:nvSpPr>
          <p:cNvPr id="94" name="71 Rectángulo"/>
          <p:cNvSpPr/>
          <p:nvPr/>
        </p:nvSpPr>
        <p:spPr>
          <a:xfrm>
            <a:off x="971600" y="3959835"/>
            <a:ext cx="4667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6E4975"/>
                </a:solidFill>
                <a:latin typeface="Calibri Light" panose="020F0302020204030204" pitchFamily="34" charset="0"/>
              </a:rPr>
              <a:t>16%</a:t>
            </a:r>
          </a:p>
        </p:txBody>
      </p:sp>
      <p:sp>
        <p:nvSpPr>
          <p:cNvPr id="105" name="71 Rectángulo"/>
          <p:cNvSpPr/>
          <p:nvPr/>
        </p:nvSpPr>
        <p:spPr>
          <a:xfrm>
            <a:off x="3358490" y="4949545"/>
            <a:ext cx="4667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CED891"/>
                </a:solidFill>
                <a:latin typeface="Calibri Light" panose="020F0302020204030204" pitchFamily="34" charset="0"/>
              </a:rPr>
              <a:t>20%</a:t>
            </a:r>
          </a:p>
        </p:txBody>
      </p:sp>
      <p:sp>
        <p:nvSpPr>
          <p:cNvPr id="106" name="71 Rectángulo"/>
          <p:cNvSpPr/>
          <p:nvPr/>
        </p:nvSpPr>
        <p:spPr>
          <a:xfrm>
            <a:off x="3342948" y="4574887"/>
            <a:ext cx="4667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97A7E2"/>
                </a:solidFill>
                <a:latin typeface="Calibri Light" panose="020F0302020204030204" pitchFamily="34" charset="0"/>
              </a:rPr>
              <a:t>47%</a:t>
            </a:r>
          </a:p>
        </p:txBody>
      </p:sp>
      <p:sp>
        <p:nvSpPr>
          <p:cNvPr id="107" name="71 Rectángulo"/>
          <p:cNvSpPr/>
          <p:nvPr/>
        </p:nvSpPr>
        <p:spPr>
          <a:xfrm>
            <a:off x="3353349" y="3954847"/>
            <a:ext cx="4667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6E4975"/>
                </a:solidFill>
                <a:latin typeface="Calibri Light" panose="020F0302020204030204" pitchFamily="34" charset="0"/>
              </a:rPr>
              <a:t>23%</a:t>
            </a:r>
          </a:p>
        </p:txBody>
      </p:sp>
      <p:sp>
        <p:nvSpPr>
          <p:cNvPr id="108" name="71 Rectángulo"/>
          <p:cNvSpPr/>
          <p:nvPr/>
        </p:nvSpPr>
        <p:spPr>
          <a:xfrm>
            <a:off x="3402147" y="5298684"/>
            <a:ext cx="38343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dirty="0">
                <a:solidFill>
                  <a:srgbClr val="E38568"/>
                </a:solidFill>
                <a:latin typeface="Calibri Light" panose="020F0302020204030204" pitchFamily="34" charset="0"/>
              </a:rPr>
              <a:t>8%</a:t>
            </a:r>
          </a:p>
        </p:txBody>
      </p:sp>
      <p:sp>
        <p:nvSpPr>
          <p:cNvPr id="45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5043699" y="3155506"/>
            <a:ext cx="761747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 Light" panose="020F0302020204030204" pitchFamily="34" charset="0"/>
              </a:rPr>
              <a:t>Dk</a:t>
            </a:r>
            <a:r>
              <a:rPr lang="en-US" sz="1100" dirty="0">
                <a:latin typeface="Calibri Light" panose="020F0302020204030204" pitchFamily="34" charset="0"/>
              </a:rPr>
              <a:t>/</a:t>
            </a:r>
            <a:r>
              <a:rPr lang="en-US" sz="1100" dirty="0" err="1">
                <a:latin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: 2%</a:t>
            </a:r>
            <a:endParaRPr lang="es-PE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8" name="Tab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729009"/>
              </p:ext>
            </p:extLst>
          </p:nvPr>
        </p:nvGraphicFramePr>
        <p:xfrm>
          <a:off x="544466" y="1852846"/>
          <a:ext cx="2374094" cy="1625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738">
                  <a:extLst>
                    <a:ext uri="{9D8B030D-6E8A-4147-A177-3AD203B41FA5}">
                      <a16:colId xmlns:a16="http://schemas.microsoft.com/office/drawing/2014/main" val="2884914153"/>
                    </a:ext>
                  </a:extLst>
                </a:gridCol>
                <a:gridCol w="726738">
                  <a:extLst>
                    <a:ext uri="{9D8B030D-6E8A-4147-A177-3AD203B41FA5}">
                      <a16:colId xmlns:a16="http://schemas.microsoft.com/office/drawing/2014/main" val="477217515"/>
                    </a:ext>
                  </a:extLst>
                </a:gridCol>
                <a:gridCol w="920618">
                  <a:extLst>
                    <a:ext uri="{9D8B030D-6E8A-4147-A177-3AD203B41FA5}">
                      <a16:colId xmlns:a16="http://schemas.microsoft.com/office/drawing/2014/main" val="3638936762"/>
                    </a:ext>
                  </a:extLst>
                </a:gridCol>
              </a:tblGrid>
              <a:tr h="2991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5D6779"/>
                          </a:solidFill>
                        </a:rPr>
                        <a:t>2022/ 2023</a:t>
                      </a:r>
                      <a:endParaRPr lang="es-PE" sz="1400" b="1" dirty="0">
                        <a:solidFill>
                          <a:srgbClr val="5D6779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rgbClr val="5D6779"/>
                          </a:solidFill>
                        </a:rPr>
                        <a:t>2023</a:t>
                      </a:r>
                      <a:r>
                        <a:rPr lang="es-PE" sz="1400" b="1" dirty="0">
                          <a:solidFill>
                            <a:srgbClr val="5D6779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rgbClr val="5D6779"/>
                          </a:solidFill>
                        </a:rPr>
                        <a:t>Variation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204296"/>
                  </a:ext>
                </a:extLst>
              </a:tr>
              <a:tr h="2991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49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49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416595"/>
                  </a:ext>
                </a:extLst>
              </a:tr>
              <a:tr h="29913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42%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A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47%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7A7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+5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515899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8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302253"/>
                  </a:ext>
                </a:extLst>
              </a:tr>
              <a:tr h="3001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85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856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endParaRPr lang="es-PE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03724"/>
                  </a:ext>
                </a:extLst>
              </a:tr>
            </a:tbl>
          </a:graphicData>
        </a:graphic>
      </p:graphicFrame>
      <p:cxnSp>
        <p:nvCxnSpPr>
          <p:cNvPr id="4" name="Conector recto 3"/>
          <p:cNvCxnSpPr/>
          <p:nvPr/>
        </p:nvCxnSpPr>
        <p:spPr>
          <a:xfrm>
            <a:off x="539751" y="2564904"/>
            <a:ext cx="23764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n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5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34383"/>
              </p:ext>
            </p:extLst>
          </p:nvPr>
        </p:nvGraphicFramePr>
        <p:xfrm>
          <a:off x="1966432" y="1013677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35258"/>
              </p:ext>
            </p:extLst>
          </p:nvPr>
        </p:nvGraphicFramePr>
        <p:xfrm>
          <a:off x="3460358" y="1006950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53942"/>
              </p:ext>
            </p:extLst>
          </p:nvPr>
        </p:nvGraphicFramePr>
        <p:xfrm>
          <a:off x="5043699" y="1017195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poor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764390"/>
              </p:ext>
            </p:extLst>
          </p:nvPr>
        </p:nvGraphicFramePr>
        <p:xfrm>
          <a:off x="6929200" y="1001107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poor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250417" y="1450837"/>
            <a:ext cx="1637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Global Average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4851"/>
          <a:stretch/>
        </p:blipFill>
        <p:spPr>
          <a:xfrm>
            <a:off x="6188243" y="1556450"/>
            <a:ext cx="2344569" cy="1840971"/>
          </a:xfrm>
          <a:prstGeom prst="rect">
            <a:avLst/>
          </a:prstGeom>
        </p:spPr>
      </p:pic>
      <p:sp>
        <p:nvSpPr>
          <p:cNvPr id="49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38268" y="5853415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5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6017567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*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In 2022/2023, the question focused solely on stress.</a:t>
            </a:r>
          </a:p>
        </p:txBody>
      </p:sp>
    </p:spTree>
    <p:extLst>
      <p:ext uri="{BB962C8B-B14F-4D97-AF65-F5344CB8AC3E}">
        <p14:creationId xmlns:p14="http://schemas.microsoft.com/office/powerpoint/2010/main" val="4113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3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31925"/>
              </p:ext>
            </p:extLst>
          </p:nvPr>
        </p:nvGraphicFramePr>
        <p:xfrm>
          <a:off x="4931670" y="1711723"/>
          <a:ext cx="32206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employment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516991"/>
              </p:ext>
            </p:extLst>
          </p:nvPr>
        </p:nvGraphicFramePr>
        <p:xfrm>
          <a:off x="679093" y="1702155"/>
          <a:ext cx="29367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education level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5" name="17 Grupo"/>
          <p:cNvGrpSpPr/>
          <p:nvPr/>
        </p:nvGrpSpPr>
        <p:grpSpPr>
          <a:xfrm>
            <a:off x="539552" y="1573987"/>
            <a:ext cx="526208" cy="526208"/>
            <a:chOff x="2087108" y="618179"/>
            <a:chExt cx="869113" cy="869113"/>
          </a:xfrm>
          <a:solidFill>
            <a:srgbClr val="97A7E2"/>
          </a:solidFill>
        </p:grpSpPr>
        <p:sp>
          <p:nvSpPr>
            <p:cNvPr id="46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47" name="1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grpFill/>
          </p:spPr>
        </p:pic>
      </p:grpSp>
      <p:sp>
        <p:nvSpPr>
          <p:cNvPr id="48" name="20 Lágrima"/>
          <p:cNvSpPr/>
          <p:nvPr/>
        </p:nvSpPr>
        <p:spPr>
          <a:xfrm rot="7948615">
            <a:off x="4797415" y="1593405"/>
            <a:ext cx="526208" cy="526208"/>
          </a:xfrm>
          <a:prstGeom prst="teardrop">
            <a:avLst/>
          </a:prstGeom>
          <a:solidFill>
            <a:srgbClr val="97A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49" name="2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966" y="1690355"/>
            <a:ext cx="343267" cy="343267"/>
          </a:xfrm>
          <a:prstGeom prst="rect">
            <a:avLst/>
          </a:prstGeom>
        </p:spPr>
      </p:pic>
      <p:graphicFrame>
        <p:nvGraphicFramePr>
          <p:cNvPr id="50" name="16 Gráfico"/>
          <p:cNvGraphicFramePr/>
          <p:nvPr>
            <p:extLst>
              <p:ext uri="{D42A27DB-BD31-4B8C-83A1-F6EECF244321}">
                <p14:modId xmlns:p14="http://schemas.microsoft.com/office/powerpoint/2010/main" val="1532069252"/>
              </p:ext>
            </p:extLst>
          </p:nvPr>
        </p:nvGraphicFramePr>
        <p:xfrm>
          <a:off x="4760635" y="2315638"/>
          <a:ext cx="3767997" cy="34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14 Gráfico"/>
          <p:cNvGraphicFramePr/>
          <p:nvPr>
            <p:extLst>
              <p:ext uri="{D42A27DB-BD31-4B8C-83A1-F6EECF244321}">
                <p14:modId xmlns:p14="http://schemas.microsoft.com/office/powerpoint/2010/main" val="1395179239"/>
              </p:ext>
            </p:extLst>
          </p:nvPr>
        </p:nvGraphicFramePr>
        <p:xfrm>
          <a:off x="538823" y="2307599"/>
          <a:ext cx="37692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CuadroTexto 51"/>
          <p:cNvSpPr txBox="1"/>
          <p:nvPr/>
        </p:nvSpPr>
        <p:spPr>
          <a:xfrm>
            <a:off x="588388" y="2366995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No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/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Only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basic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588388" y="3016933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Primary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593759" y="3652106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Secondary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School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55" name="CuadroTexto 54"/>
          <p:cNvSpPr txBox="1"/>
          <p:nvPr/>
        </p:nvSpPr>
        <p:spPr>
          <a:xfrm>
            <a:off x="588388" y="4287860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University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593990" y="4917786"/>
            <a:ext cx="3734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Higher level of education (Masters, PHD, etc.)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4823134" y="2364658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full (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include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self-employed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4823134" y="2903428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Part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-time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4823134" y="3417623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Unemployed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4823134" y="3949357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Student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4823134" y="4478529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Housewife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4811776" y="5007701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Retired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/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Disabled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9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62850"/>
              </p:ext>
            </p:extLst>
          </p:nvPr>
        </p:nvGraphicFramePr>
        <p:xfrm>
          <a:off x="1972718" y="1149794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102"/>
          <p:cNvSpPr>
            <a:spLocks noChangeArrowheads="1"/>
          </p:cNvSpPr>
          <p:nvPr/>
        </p:nvSpPr>
        <p:spPr bwMode="auto">
          <a:xfrm>
            <a:off x="1689351" y="1106370"/>
            <a:ext cx="215900" cy="160337"/>
          </a:xfrm>
          <a:prstGeom prst="rect">
            <a:avLst/>
          </a:prstGeom>
          <a:solidFill>
            <a:srgbClr val="6E4975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78263"/>
              </p:ext>
            </p:extLst>
          </p:nvPr>
        </p:nvGraphicFramePr>
        <p:xfrm>
          <a:off x="3466644" y="1143067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Rectangle 102"/>
          <p:cNvSpPr>
            <a:spLocks noChangeArrowheads="1"/>
          </p:cNvSpPr>
          <p:nvPr/>
        </p:nvSpPr>
        <p:spPr bwMode="auto">
          <a:xfrm>
            <a:off x="3172071" y="1106417"/>
            <a:ext cx="215900" cy="160337"/>
          </a:xfrm>
          <a:prstGeom prst="rect">
            <a:avLst/>
          </a:prstGeom>
          <a:solidFill>
            <a:srgbClr val="97A7E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43" name="Rectangle 102"/>
          <p:cNvSpPr>
            <a:spLocks noChangeArrowheads="1"/>
          </p:cNvSpPr>
          <p:nvPr/>
        </p:nvSpPr>
        <p:spPr bwMode="auto">
          <a:xfrm>
            <a:off x="4766618" y="1107382"/>
            <a:ext cx="215900" cy="160337"/>
          </a:xfrm>
          <a:prstGeom prst="rect">
            <a:avLst/>
          </a:prstGeom>
          <a:solidFill>
            <a:srgbClr val="CED89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74" name="Rectangle 102"/>
          <p:cNvSpPr>
            <a:spLocks noChangeArrowheads="1"/>
          </p:cNvSpPr>
          <p:nvPr/>
        </p:nvSpPr>
        <p:spPr bwMode="auto">
          <a:xfrm>
            <a:off x="6652119" y="1106141"/>
            <a:ext cx="215900" cy="160337"/>
          </a:xfrm>
          <a:prstGeom prst="rect">
            <a:avLst/>
          </a:prstGeom>
          <a:solidFill>
            <a:srgbClr val="E38568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7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934274"/>
              </p:ext>
            </p:extLst>
          </p:nvPr>
        </p:nvGraphicFramePr>
        <p:xfrm>
          <a:off x="1966432" y="1013677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28295"/>
              </p:ext>
            </p:extLst>
          </p:nvPr>
        </p:nvGraphicFramePr>
        <p:xfrm>
          <a:off x="3460358" y="1006950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475053"/>
              </p:ext>
            </p:extLst>
          </p:nvPr>
        </p:nvGraphicFramePr>
        <p:xfrm>
          <a:off x="5043699" y="1017195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poor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01566"/>
              </p:ext>
            </p:extLst>
          </p:nvPr>
        </p:nvGraphicFramePr>
        <p:xfrm>
          <a:off x="6929200" y="1001107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poor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3806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– Stress/ Mental Health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114733" y="6237312"/>
            <a:ext cx="6914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– Stress/ Mental Health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1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30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13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02695"/>
              </p:ext>
            </p:extLst>
          </p:nvPr>
        </p:nvGraphicFramePr>
        <p:xfrm>
          <a:off x="2611760" y="941463"/>
          <a:ext cx="1623666" cy="425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56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Quite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26 Gráfico"/>
          <p:cNvGraphicFramePr/>
          <p:nvPr>
            <p:extLst>
              <p:ext uri="{D42A27DB-BD31-4B8C-83A1-F6EECF244321}">
                <p14:modId xmlns:p14="http://schemas.microsoft.com/office/powerpoint/2010/main" val="3951163398"/>
              </p:ext>
            </p:extLst>
          </p:nvPr>
        </p:nvGraphicFramePr>
        <p:xfrm>
          <a:off x="107504" y="1307538"/>
          <a:ext cx="8928992" cy="459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ángulo 22"/>
          <p:cNvSpPr/>
          <p:nvPr/>
        </p:nvSpPr>
        <p:spPr>
          <a:xfrm>
            <a:off x="5146982" y="908720"/>
            <a:ext cx="1567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1200" dirty="0">
                <a:solidFill>
                  <a:schemeClr val="dk1"/>
                </a:solidFill>
              </a:rPr>
              <a:t>Quite poor/ Very poor</a:t>
            </a:r>
          </a:p>
        </p:txBody>
      </p:sp>
      <p:sp>
        <p:nvSpPr>
          <p:cNvPr id="24" name="24 Rectángulo redondeado"/>
          <p:cNvSpPr/>
          <p:nvPr/>
        </p:nvSpPr>
        <p:spPr>
          <a:xfrm>
            <a:off x="1905473" y="922928"/>
            <a:ext cx="670064" cy="255836"/>
          </a:xfrm>
          <a:prstGeom prst="roundRect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25" name="23 Rectángulo redondeado"/>
          <p:cNvSpPr/>
          <p:nvPr/>
        </p:nvSpPr>
        <p:spPr>
          <a:xfrm>
            <a:off x="4512429" y="922406"/>
            <a:ext cx="677685" cy="255836"/>
          </a:xfrm>
          <a:prstGeom prst="roundRect">
            <a:avLst/>
          </a:prstGeom>
          <a:solidFill>
            <a:srgbClr val="E38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BTB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1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3806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– Stress/ Mental Health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20" name="11 Conector recto"/>
          <p:cNvCxnSpPr/>
          <p:nvPr/>
        </p:nvCxnSpPr>
        <p:spPr>
          <a:xfrm>
            <a:off x="467544" y="1275356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11 Conector recto"/>
          <p:cNvCxnSpPr/>
          <p:nvPr/>
        </p:nvCxnSpPr>
        <p:spPr>
          <a:xfrm>
            <a:off x="1403648" y="1275356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114733" y="6237312"/>
            <a:ext cx="6914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– Stress/ Mental Health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394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37617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– Stress/ Mental Health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38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246100"/>
              </p:ext>
            </p:extLst>
          </p:nvPr>
        </p:nvGraphicFramePr>
        <p:xfrm>
          <a:off x="539750" y="867421"/>
          <a:ext cx="3553552" cy="4992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987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1032987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3173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TTB</a:t>
                      </a:r>
                      <a:endParaRPr lang="es-PE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2022/ 2023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6E49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rgbClr val="E385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GLOBAL AVERAGE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66%</a:t>
                      </a:r>
                      <a:endParaRPr lang="es-PE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97%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  <a:endParaRPr lang="es-PE" sz="10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91%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8434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89%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Mexico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70%</a:t>
                      </a:r>
                      <a:endParaRPr lang="es-PE" sz="12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88%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636632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Pakistan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86%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78%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56101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89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  <a:endParaRPr lang="es-PE" sz="12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773740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Netherlands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  <a:endParaRPr lang="es-PE" sz="10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888612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Philippines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44%</a:t>
                      </a:r>
                      <a:endParaRPr lang="es-PE" sz="12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60189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Palestine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18567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Croatia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25670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Brazil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44387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Slovenia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84239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Sweden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21154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58%</a:t>
                      </a:r>
                      <a:endParaRPr lang="es-PE" sz="12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56942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Canada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32744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Ireland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768414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South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Korea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ES" sz="1000" b="1" i="0" u="none" strike="noStrike" baseline="0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</a:t>
                      </a:r>
                      <a:endParaRPr lang="es-PE" sz="10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68010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Ivory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Coast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655277"/>
                  </a:ext>
                </a:extLst>
              </a:tr>
            </a:tbl>
          </a:graphicData>
        </a:graphic>
      </p:graphicFrame>
      <p:graphicFrame>
        <p:nvGraphicFramePr>
          <p:cNvPr id="42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68319"/>
              </p:ext>
            </p:extLst>
          </p:nvPr>
        </p:nvGraphicFramePr>
        <p:xfrm>
          <a:off x="4728484" y="836712"/>
          <a:ext cx="3889673" cy="49923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1891">
                  <a:extLst>
                    <a:ext uri="{9D8B030D-6E8A-4147-A177-3AD203B41FA5}">
                      <a16:colId xmlns:a16="http://schemas.microsoft.com/office/drawing/2014/main" val="3612692286"/>
                    </a:ext>
                  </a:extLst>
                </a:gridCol>
                <a:gridCol w="1021891">
                  <a:extLst>
                    <a:ext uri="{9D8B030D-6E8A-4147-A177-3AD203B41FA5}">
                      <a16:colId xmlns:a16="http://schemas.microsoft.com/office/drawing/2014/main" val="4275207372"/>
                    </a:ext>
                  </a:extLst>
                </a:gridCol>
              </a:tblGrid>
              <a:tr h="34847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TTB</a:t>
                      </a:r>
                      <a:endParaRPr lang="es-PE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2022/ 2023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49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85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Italy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52%</a:t>
                      </a:r>
                      <a:endParaRPr lang="es-PE" sz="12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66%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93442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Belgium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694789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Germany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0335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Turkey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44346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Spain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92126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Iran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93655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58%</a:t>
                      </a:r>
                      <a:endParaRPr lang="es-PE" sz="12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026744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Kindom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083114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56%</a:t>
                      </a:r>
                      <a:endParaRPr lang="es-PE" sz="12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297812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57%</a:t>
                      </a:r>
                      <a:endParaRPr lang="es-PE" sz="12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69023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51%</a:t>
                      </a:r>
                      <a:endParaRPr lang="es-PE" sz="12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285443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Serbia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47%</a:t>
                      </a:r>
                      <a:endParaRPr lang="es-PE" sz="12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401716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Japan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44087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Greece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94181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38420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Nigeria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  <a:endParaRPr lang="es-PE" sz="12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02659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Laos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ES" sz="1000" b="1" i="0" u="none" strike="noStrike" baseline="0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</a:t>
                      </a:r>
                      <a:endParaRPr lang="es-PE" sz="1000" b="1" i="0" u="none" strike="noStrike" dirty="0">
                        <a:solidFill>
                          <a:srgbClr val="6E4975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49%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75969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Peru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632205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6E4975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38568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36%</a:t>
                      </a:r>
                      <a:endParaRPr lang="es-PE" sz="1200" b="1" i="0" u="none" strike="noStrike" dirty="0">
                        <a:solidFill>
                          <a:srgbClr val="E38568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40754"/>
                  </a:ext>
                </a:extLst>
              </a:tr>
            </a:tbl>
          </a:graphicData>
        </a:graphic>
      </p:graphicFrame>
      <p:sp>
        <p:nvSpPr>
          <p:cNvPr id="44" name="20 Flecha abajo"/>
          <p:cNvSpPr/>
          <p:nvPr/>
        </p:nvSpPr>
        <p:spPr>
          <a:xfrm>
            <a:off x="8419008" y="4937175"/>
            <a:ext cx="144016" cy="144016"/>
          </a:xfrm>
          <a:prstGeom prst="downArrow">
            <a:avLst/>
          </a:prstGeom>
          <a:solidFill>
            <a:srgbClr val="E38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0" name="29 Flecha abajo"/>
          <p:cNvSpPr/>
          <p:nvPr/>
        </p:nvSpPr>
        <p:spPr>
          <a:xfrm flipV="1">
            <a:off x="3892504" y="2996746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2" name="29 Flecha abajo"/>
          <p:cNvSpPr/>
          <p:nvPr/>
        </p:nvSpPr>
        <p:spPr>
          <a:xfrm flipV="1">
            <a:off x="3902779" y="3903009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3" name="29 Flecha abajo"/>
          <p:cNvSpPr/>
          <p:nvPr/>
        </p:nvSpPr>
        <p:spPr>
          <a:xfrm flipV="1">
            <a:off x="3902779" y="4780494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1" name="20 Flecha abajo"/>
          <p:cNvSpPr/>
          <p:nvPr/>
        </p:nvSpPr>
        <p:spPr>
          <a:xfrm>
            <a:off x="8411793" y="5642754"/>
            <a:ext cx="144016" cy="144016"/>
          </a:xfrm>
          <a:prstGeom prst="downArrow">
            <a:avLst/>
          </a:prstGeom>
          <a:solidFill>
            <a:srgbClr val="E38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2" name="29 Flecha abajo"/>
          <p:cNvSpPr/>
          <p:nvPr/>
        </p:nvSpPr>
        <p:spPr>
          <a:xfrm flipV="1">
            <a:off x="3892504" y="1426205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4" name="29 Flecha abajo"/>
          <p:cNvSpPr/>
          <p:nvPr/>
        </p:nvSpPr>
        <p:spPr>
          <a:xfrm flipV="1">
            <a:off x="3902779" y="1874724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5" name="29 Flecha abajo"/>
          <p:cNvSpPr/>
          <p:nvPr/>
        </p:nvSpPr>
        <p:spPr>
          <a:xfrm flipV="1">
            <a:off x="3892504" y="2114823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6" name="29 Flecha abajo"/>
          <p:cNvSpPr/>
          <p:nvPr/>
        </p:nvSpPr>
        <p:spPr>
          <a:xfrm flipV="1">
            <a:off x="3892504" y="2332468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7" name="29 Flecha abajo"/>
          <p:cNvSpPr/>
          <p:nvPr/>
        </p:nvSpPr>
        <p:spPr>
          <a:xfrm flipV="1">
            <a:off x="3892504" y="2546037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9" name="29 Flecha abajo"/>
          <p:cNvSpPr/>
          <p:nvPr/>
        </p:nvSpPr>
        <p:spPr>
          <a:xfrm flipV="1">
            <a:off x="3902779" y="3448387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0" name="29 Flecha abajo"/>
          <p:cNvSpPr/>
          <p:nvPr/>
        </p:nvSpPr>
        <p:spPr>
          <a:xfrm flipV="1">
            <a:off x="3892504" y="4136721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1" name="29 Flecha abajo"/>
          <p:cNvSpPr/>
          <p:nvPr/>
        </p:nvSpPr>
        <p:spPr>
          <a:xfrm flipV="1">
            <a:off x="3892504" y="2793073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2" name="29 Flecha abajo"/>
          <p:cNvSpPr/>
          <p:nvPr/>
        </p:nvSpPr>
        <p:spPr>
          <a:xfrm flipV="1">
            <a:off x="3892504" y="4338628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3" name="29 Flecha abajo"/>
          <p:cNvSpPr/>
          <p:nvPr/>
        </p:nvSpPr>
        <p:spPr>
          <a:xfrm flipV="1">
            <a:off x="3892504" y="5009183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4" name="29 Flecha abajo"/>
          <p:cNvSpPr/>
          <p:nvPr/>
        </p:nvSpPr>
        <p:spPr>
          <a:xfrm flipV="1">
            <a:off x="3902779" y="5231210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5" name="29 Flecha abajo"/>
          <p:cNvSpPr/>
          <p:nvPr/>
        </p:nvSpPr>
        <p:spPr>
          <a:xfrm flipV="1">
            <a:off x="3902779" y="5679738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6" name="29 Flecha abajo"/>
          <p:cNvSpPr/>
          <p:nvPr/>
        </p:nvSpPr>
        <p:spPr>
          <a:xfrm flipV="1">
            <a:off x="8407449" y="5383132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7" name="29 Flecha abajo"/>
          <p:cNvSpPr/>
          <p:nvPr/>
        </p:nvSpPr>
        <p:spPr>
          <a:xfrm flipV="1">
            <a:off x="8419008" y="4648173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8" name="29 Flecha abajo"/>
          <p:cNvSpPr/>
          <p:nvPr/>
        </p:nvSpPr>
        <p:spPr>
          <a:xfrm flipV="1">
            <a:off x="8419008" y="4425680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9" name="29 Flecha abajo"/>
          <p:cNvSpPr/>
          <p:nvPr/>
        </p:nvSpPr>
        <p:spPr>
          <a:xfrm flipV="1">
            <a:off x="8419939" y="4166058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0" name="29 Flecha abajo"/>
          <p:cNvSpPr/>
          <p:nvPr/>
        </p:nvSpPr>
        <p:spPr>
          <a:xfrm flipV="1">
            <a:off x="8419008" y="3928875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1" name="29 Flecha abajo"/>
          <p:cNvSpPr/>
          <p:nvPr/>
        </p:nvSpPr>
        <p:spPr>
          <a:xfrm flipV="1">
            <a:off x="8419008" y="3666268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2" name="29 Flecha abajo"/>
          <p:cNvSpPr/>
          <p:nvPr/>
        </p:nvSpPr>
        <p:spPr>
          <a:xfrm flipV="1">
            <a:off x="8419008" y="3429085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3" name="29 Flecha abajo"/>
          <p:cNvSpPr/>
          <p:nvPr/>
        </p:nvSpPr>
        <p:spPr>
          <a:xfrm flipV="1">
            <a:off x="8407449" y="3184153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5" name="29 Flecha abajo"/>
          <p:cNvSpPr/>
          <p:nvPr/>
        </p:nvSpPr>
        <p:spPr>
          <a:xfrm flipV="1">
            <a:off x="8415971" y="2706718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7" name="29 Flecha abajo"/>
          <p:cNvSpPr/>
          <p:nvPr/>
        </p:nvSpPr>
        <p:spPr>
          <a:xfrm flipV="1">
            <a:off x="8415971" y="2212404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8" name="29 Flecha abajo"/>
          <p:cNvSpPr/>
          <p:nvPr/>
        </p:nvSpPr>
        <p:spPr>
          <a:xfrm flipV="1">
            <a:off x="8421408" y="1984094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9" name="29 Flecha abajo"/>
          <p:cNvSpPr/>
          <p:nvPr/>
        </p:nvSpPr>
        <p:spPr>
          <a:xfrm flipV="1">
            <a:off x="8416902" y="1726530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0" name="29 Flecha abajo"/>
          <p:cNvSpPr/>
          <p:nvPr/>
        </p:nvSpPr>
        <p:spPr>
          <a:xfrm flipV="1">
            <a:off x="8407449" y="1230447"/>
            <a:ext cx="144016" cy="144016"/>
          </a:xfrm>
          <a:prstGeom prst="downArrow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114733" y="6237312"/>
            <a:ext cx="6914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– Stress/ Mental Health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38268" y="5853415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43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6017567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*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In 2022/2023, the question focused solely on stress.</a:t>
            </a:r>
          </a:p>
        </p:txBody>
      </p:sp>
    </p:spTree>
    <p:extLst>
      <p:ext uri="{BB962C8B-B14F-4D97-AF65-F5344CB8AC3E}">
        <p14:creationId xmlns:p14="http://schemas.microsoft.com/office/powerpoint/2010/main" val="20937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40768"/>
            <a:ext cx="8039100" cy="4526280"/>
          </a:xfrm>
          <a:prstGeom prst="rect">
            <a:avLst/>
          </a:prstGeom>
        </p:spPr>
      </p:pic>
      <p:sp>
        <p:nvSpPr>
          <p:cNvPr id="5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677436" y="3497384"/>
            <a:ext cx="948737" cy="948737"/>
          </a:xfrm>
          <a:prstGeom prst="ellipse">
            <a:avLst/>
          </a:prstGeom>
          <a:noFill/>
          <a:ln w="28575" cap="flat">
            <a:solidFill>
              <a:srgbClr val="6E4975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pic>
        <p:nvPicPr>
          <p:cNvPr id="1147" name="Imagen 11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49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122294"/>
              </p:ext>
            </p:extLst>
          </p:nvPr>
        </p:nvGraphicFramePr>
        <p:xfrm>
          <a:off x="887673" y="1319288"/>
          <a:ext cx="3449807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5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435">
                <a:tc>
                  <a:txBody>
                    <a:bodyPr/>
                    <a:lstStyle/>
                    <a:p>
                      <a:r>
                        <a:rPr lang="es-PE" sz="1400" b="1" dirty="0">
                          <a:solidFill>
                            <a:schemeClr val="tx1"/>
                          </a:solidFill>
                        </a:rPr>
                        <a:t>TOP 3 - 2024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2022/2023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Paraguay               97%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Paraguay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80%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Indonesia              91%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Pakistan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s-PE" sz="1200" baseline="0" dirty="0">
                          <a:solidFill>
                            <a:schemeClr val="tx1"/>
                          </a:solidFill>
                        </a:rPr>
                        <a:t> 77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Vietnam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      89%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Vietnam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76%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087143"/>
              </p:ext>
            </p:extLst>
          </p:nvPr>
        </p:nvGraphicFramePr>
        <p:xfrm>
          <a:off x="4964400" y="1291316"/>
          <a:ext cx="3247648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6998">
                  <a:extLst>
                    <a:ext uri="{9D8B030D-6E8A-4147-A177-3AD203B41FA5}">
                      <a16:colId xmlns:a16="http://schemas.microsoft.com/office/drawing/2014/main" val="843445484"/>
                    </a:ext>
                  </a:extLst>
                </a:gridCol>
                <a:gridCol w="148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BOTTOM 3 -2024</a:t>
                      </a:r>
                      <a:endParaRPr lang="es-P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2022/ 2023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Laos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</a:rPr>
                        <a:t>                    49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Argentina       57%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Peru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          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</a:rPr>
                        <a:t> 4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noProof="0" dirty="0" err="1">
                          <a:solidFill>
                            <a:schemeClr val="tx1"/>
                          </a:solidFill>
                        </a:rPr>
                        <a:t>Kenya</a:t>
                      </a:r>
                      <a:r>
                        <a:rPr lang="es-ES" sz="1200" baseline="0" noProof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   49%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Argentina         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36%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err="1">
                          <a:solidFill>
                            <a:schemeClr val="tx1"/>
                          </a:solidFill>
                        </a:rPr>
                        <a:t>Peru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         41%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2" name="Picture 6" descr="Imagehub: Peru Flag HD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78" y="1947950"/>
            <a:ext cx="152666" cy="1017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21 Tabla"/>
          <p:cNvGraphicFramePr>
            <a:graphicFrameLocks noGrp="1"/>
          </p:cNvGraphicFramePr>
          <p:nvPr/>
        </p:nvGraphicFramePr>
        <p:xfrm>
          <a:off x="4232991" y="927255"/>
          <a:ext cx="1623666" cy="425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56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Quite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24 Rectángulo redondeado"/>
          <p:cNvSpPr/>
          <p:nvPr/>
        </p:nvSpPr>
        <p:spPr>
          <a:xfrm>
            <a:off x="3526704" y="908720"/>
            <a:ext cx="670064" cy="255836"/>
          </a:xfrm>
          <a:prstGeom prst="roundRect">
            <a:avLst/>
          </a:prstGeom>
          <a:solidFill>
            <a:srgbClr val="6E4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55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929556" y="4576076"/>
            <a:ext cx="684000" cy="684000"/>
          </a:xfrm>
          <a:prstGeom prst="ellipse">
            <a:avLst/>
          </a:prstGeom>
          <a:noFill/>
          <a:ln w="28575" cap="flat">
            <a:solidFill>
              <a:srgbClr val="6E4975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6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6660232" y="3573040"/>
            <a:ext cx="216000" cy="216000"/>
          </a:xfrm>
          <a:prstGeom prst="ellipse">
            <a:avLst/>
          </a:prstGeom>
          <a:solidFill>
            <a:srgbClr val="6E4975"/>
          </a:solidFill>
          <a:ln w="12700" cap="flat">
            <a:solidFill>
              <a:srgbClr val="6E4975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7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954556" y="4731149"/>
            <a:ext cx="67358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6E497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59</a:t>
            </a:r>
            <a:r>
              <a:rPr lang="en-US" sz="2000" b="1" dirty="0">
                <a:solidFill>
                  <a:srgbClr val="6E497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%</a:t>
            </a:r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404416" y="4574352"/>
            <a:ext cx="252000" cy="252000"/>
          </a:xfrm>
          <a:prstGeom prst="ellipse">
            <a:avLst/>
          </a:prstGeom>
          <a:solidFill>
            <a:srgbClr val="6E4975"/>
          </a:solidFill>
          <a:ln w="12700" cap="flat">
            <a:solidFill>
              <a:srgbClr val="6E4975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000" dirty="0">
              <a:latin typeface="Lato Light" panose="020F0502020204030203" pitchFamily="34" charset="0"/>
            </a:endParaRPr>
          </a:p>
        </p:txBody>
      </p:sp>
      <p:sp>
        <p:nvSpPr>
          <p:cNvPr id="60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799199" y="3785663"/>
            <a:ext cx="75373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rgbClr val="6E497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75%</a:t>
            </a:r>
          </a:p>
        </p:txBody>
      </p:sp>
      <p:sp>
        <p:nvSpPr>
          <p:cNvPr id="61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1763814" y="3690601"/>
            <a:ext cx="576000" cy="576000"/>
          </a:xfrm>
          <a:prstGeom prst="ellipse">
            <a:avLst/>
          </a:prstGeom>
          <a:noFill/>
          <a:ln w="28575" cap="flat">
            <a:solidFill>
              <a:srgbClr val="6E4975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2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705390" y="3326896"/>
            <a:ext cx="65114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6E497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66%</a:t>
            </a:r>
          </a:p>
        </p:txBody>
      </p:sp>
      <p:sp>
        <p:nvSpPr>
          <p:cNvPr id="63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2174191" y="3678525"/>
            <a:ext cx="180000" cy="180000"/>
          </a:xfrm>
          <a:prstGeom prst="ellipse">
            <a:avLst/>
          </a:prstGeom>
          <a:solidFill>
            <a:srgbClr val="6E4975"/>
          </a:solidFill>
          <a:ln w="12700" cap="flat">
            <a:solidFill>
              <a:srgbClr val="6E4975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554534" y="4253147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6E4975"/>
                </a:solidFill>
              </a:rPr>
              <a:t>AMERICAS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3954795" y="5229213"/>
            <a:ext cx="67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6E4975"/>
                </a:solidFill>
              </a:rPr>
              <a:t>AFRICA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3500558" y="2946086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6E4975"/>
                </a:solidFill>
              </a:rPr>
              <a:t>EUROPE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6668627" y="4448145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6E4975"/>
                </a:solidFill>
              </a:rPr>
              <a:t>APAC</a:t>
            </a:r>
          </a:p>
        </p:txBody>
      </p:sp>
      <p:sp>
        <p:nvSpPr>
          <p:cNvPr id="6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747103" y="3229123"/>
            <a:ext cx="540000" cy="540000"/>
          </a:xfrm>
          <a:prstGeom prst="ellipse">
            <a:avLst/>
          </a:prstGeom>
          <a:noFill/>
          <a:ln w="28575" cap="flat">
            <a:solidFill>
              <a:srgbClr val="6E4975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9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157480" y="3217047"/>
            <a:ext cx="180000" cy="180000"/>
          </a:xfrm>
          <a:prstGeom prst="ellipse">
            <a:avLst/>
          </a:prstGeom>
          <a:solidFill>
            <a:srgbClr val="6E4975"/>
          </a:solidFill>
          <a:ln w="12700" cap="flat">
            <a:solidFill>
              <a:srgbClr val="6E4975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0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1767135" y="3830186"/>
            <a:ext cx="623890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b="1" dirty="0">
                <a:solidFill>
                  <a:srgbClr val="6E497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61%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5220072" y="4808185"/>
            <a:ext cx="64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6E4975"/>
                </a:solidFill>
              </a:rPr>
              <a:t>MENA</a:t>
            </a:r>
          </a:p>
        </p:txBody>
      </p:sp>
      <p:sp>
        <p:nvSpPr>
          <p:cNvPr id="72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5115312" y="3926813"/>
            <a:ext cx="807081" cy="790230"/>
          </a:xfrm>
          <a:prstGeom prst="ellipse">
            <a:avLst/>
          </a:prstGeom>
          <a:noFill/>
          <a:ln w="28575" cap="flat">
            <a:solidFill>
              <a:srgbClr val="6E4975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5138999" y="3984939"/>
            <a:ext cx="180000" cy="180000"/>
          </a:xfrm>
          <a:prstGeom prst="ellipse">
            <a:avLst/>
          </a:prstGeom>
          <a:solidFill>
            <a:srgbClr val="6E4975"/>
          </a:solidFill>
          <a:ln w="12700" cap="flat">
            <a:solidFill>
              <a:srgbClr val="6E4975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4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5182352" y="4164842"/>
            <a:ext cx="70243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6E4975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73%</a:t>
            </a:r>
          </a:p>
        </p:txBody>
      </p:sp>
      <p:sp>
        <p:nvSpPr>
          <p:cNvPr id="75" name="1146 Flecha derecha"/>
          <p:cNvSpPr/>
          <p:nvPr/>
        </p:nvSpPr>
        <p:spPr>
          <a:xfrm rot="16200000">
            <a:off x="562186" y="1250270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6E4975"/>
          </a:solidFill>
          <a:ln>
            <a:solidFill>
              <a:srgbClr val="6E4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6" name="11 Conector recto"/>
          <p:cNvCxnSpPr/>
          <p:nvPr/>
        </p:nvCxnSpPr>
        <p:spPr>
          <a:xfrm>
            <a:off x="6588224" y="1279160"/>
            <a:ext cx="0" cy="1116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7" name="1148 Flecha derecha"/>
          <p:cNvSpPr/>
          <p:nvPr/>
        </p:nvSpPr>
        <p:spPr>
          <a:xfrm rot="5400000" flipV="1">
            <a:off x="4562039" y="1253479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6E4975"/>
          </a:solidFill>
          <a:ln>
            <a:solidFill>
              <a:srgbClr val="6E4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78" name="11 Conector recto"/>
          <p:cNvCxnSpPr/>
          <p:nvPr/>
        </p:nvCxnSpPr>
        <p:spPr>
          <a:xfrm>
            <a:off x="2411413" y="1271927"/>
            <a:ext cx="0" cy="1116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9" name="1171 Elipse"/>
          <p:cNvSpPr/>
          <p:nvPr/>
        </p:nvSpPr>
        <p:spPr>
          <a:xfrm>
            <a:off x="654910" y="1691848"/>
            <a:ext cx="138079" cy="138079"/>
          </a:xfrm>
          <a:prstGeom prst="ellipse">
            <a:avLst/>
          </a:prstGeom>
          <a:solidFill>
            <a:srgbClr val="6E4975"/>
          </a:solidFill>
          <a:ln>
            <a:solidFill>
              <a:srgbClr val="6E4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1</a:t>
            </a:r>
          </a:p>
        </p:txBody>
      </p:sp>
      <p:sp>
        <p:nvSpPr>
          <p:cNvPr id="80" name="1172 Elipse"/>
          <p:cNvSpPr/>
          <p:nvPr/>
        </p:nvSpPr>
        <p:spPr>
          <a:xfrm>
            <a:off x="654910" y="1935471"/>
            <a:ext cx="138079" cy="138079"/>
          </a:xfrm>
          <a:prstGeom prst="ellipse">
            <a:avLst/>
          </a:prstGeom>
          <a:solidFill>
            <a:srgbClr val="6E4975"/>
          </a:solidFill>
          <a:ln>
            <a:solidFill>
              <a:srgbClr val="6E4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2</a:t>
            </a:r>
          </a:p>
        </p:txBody>
      </p:sp>
      <p:sp>
        <p:nvSpPr>
          <p:cNvPr id="81" name="1173 Elipse"/>
          <p:cNvSpPr/>
          <p:nvPr/>
        </p:nvSpPr>
        <p:spPr>
          <a:xfrm>
            <a:off x="654909" y="2170128"/>
            <a:ext cx="138079" cy="138079"/>
          </a:xfrm>
          <a:prstGeom prst="ellipse">
            <a:avLst/>
          </a:prstGeom>
          <a:solidFill>
            <a:srgbClr val="6E4975"/>
          </a:solidFill>
          <a:ln>
            <a:solidFill>
              <a:srgbClr val="6E4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3</a:t>
            </a:r>
          </a:p>
        </p:txBody>
      </p:sp>
      <p:pic>
        <p:nvPicPr>
          <p:cNvPr id="82" name="Picture 4" descr="Bandera de Vietnam | Banderas-mundo.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89" y="2252390"/>
            <a:ext cx="167449" cy="11163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1171 Elipse"/>
          <p:cNvSpPr/>
          <p:nvPr/>
        </p:nvSpPr>
        <p:spPr>
          <a:xfrm>
            <a:off x="4646770" y="1691848"/>
            <a:ext cx="144000" cy="138079"/>
          </a:xfrm>
          <a:prstGeom prst="ellipse">
            <a:avLst/>
          </a:prstGeom>
          <a:solidFill>
            <a:srgbClr val="6E4975"/>
          </a:solidFill>
          <a:ln>
            <a:solidFill>
              <a:srgbClr val="6E4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84" name="1172 Elipse"/>
          <p:cNvSpPr/>
          <p:nvPr/>
        </p:nvSpPr>
        <p:spPr>
          <a:xfrm>
            <a:off x="4646770" y="1935471"/>
            <a:ext cx="144000" cy="138079"/>
          </a:xfrm>
          <a:prstGeom prst="ellipse">
            <a:avLst/>
          </a:prstGeom>
          <a:solidFill>
            <a:srgbClr val="6E4975"/>
          </a:solidFill>
          <a:ln>
            <a:solidFill>
              <a:srgbClr val="6E4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85" name="1173 Elipse"/>
          <p:cNvSpPr/>
          <p:nvPr/>
        </p:nvSpPr>
        <p:spPr>
          <a:xfrm>
            <a:off x="4646769" y="2170128"/>
            <a:ext cx="144000" cy="138079"/>
          </a:xfrm>
          <a:prstGeom prst="ellipse">
            <a:avLst/>
          </a:prstGeom>
          <a:solidFill>
            <a:srgbClr val="6E4975"/>
          </a:solidFill>
          <a:ln>
            <a:solidFill>
              <a:srgbClr val="6E4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b="1" dirty="0">
              <a:latin typeface="Montserrat" pitchFamily="50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4469187" y="2128859"/>
            <a:ext cx="511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39</a:t>
            </a:r>
          </a:p>
        </p:txBody>
      </p:sp>
      <p:sp>
        <p:nvSpPr>
          <p:cNvPr id="87" name="CuadroTexto 86"/>
          <p:cNvSpPr txBox="1"/>
          <p:nvPr/>
        </p:nvSpPr>
        <p:spPr>
          <a:xfrm>
            <a:off x="4466644" y="1911925"/>
            <a:ext cx="5138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38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4462077" y="1641850"/>
            <a:ext cx="513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37</a:t>
            </a:r>
          </a:p>
        </p:txBody>
      </p:sp>
      <p:pic>
        <p:nvPicPr>
          <p:cNvPr id="89" name="Picture 2" descr="Flag Of Indonesia Flagpedia Net 30628 | Hot Sex 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29" y="2031047"/>
            <a:ext cx="144767" cy="85006"/>
          </a:xfrm>
          <a:prstGeom prst="ellipse">
            <a:avLst/>
          </a:prstGeom>
          <a:ln w="3175" cap="rnd">
            <a:solidFill>
              <a:srgbClr val="333333">
                <a:alpha val="40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Bandera Paragu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429" y="1733973"/>
            <a:ext cx="174243" cy="958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he official flag of the Lao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80" y="1673446"/>
            <a:ext cx="156154" cy="994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- Bandera Argentina.png - Historia Alternativ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78" y="2221554"/>
            <a:ext cx="152666" cy="1008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38066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– Stress/ Mental Health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91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114733" y="6237312"/>
            <a:ext cx="69145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– Stress/ Mental Health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38268" y="5853415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9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6017567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*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In 2022/2023, the question focused solely on stress.</a:t>
            </a:r>
          </a:p>
        </p:txBody>
      </p:sp>
    </p:spTree>
    <p:extLst>
      <p:ext uri="{BB962C8B-B14F-4D97-AF65-F5344CB8AC3E}">
        <p14:creationId xmlns:p14="http://schemas.microsoft.com/office/powerpoint/2010/main" val="324574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-252536" y="355303"/>
            <a:ext cx="9540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Century" panose="02040604050505020304" pitchFamily="18" charset="0"/>
              </a:rPr>
              <a:t>SLEEPING</a:t>
            </a:r>
            <a:endParaRPr lang="es-PE" sz="4400" b="1" dirty="0">
              <a:latin typeface="Century" panose="020406040505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86" y="1268760"/>
            <a:ext cx="4752628" cy="47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430102" y="6237312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Sleeping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6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099968"/>
              </p:ext>
            </p:extLst>
          </p:nvPr>
        </p:nvGraphicFramePr>
        <p:xfrm>
          <a:off x="1966432" y="99329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Rectangle 102"/>
          <p:cNvSpPr>
            <a:spLocks noChangeArrowheads="1"/>
          </p:cNvSpPr>
          <p:nvPr/>
        </p:nvSpPr>
        <p:spPr bwMode="auto">
          <a:xfrm>
            <a:off x="1691680" y="1084702"/>
            <a:ext cx="215900" cy="160337"/>
          </a:xfrm>
          <a:prstGeom prst="rect">
            <a:avLst/>
          </a:prstGeom>
          <a:solidFill>
            <a:srgbClr val="493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655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Sleeping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39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91745"/>
              </p:ext>
            </p:extLst>
          </p:nvPr>
        </p:nvGraphicFramePr>
        <p:xfrm>
          <a:off x="3460358" y="986571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102"/>
          <p:cNvSpPr>
            <a:spLocks noChangeArrowheads="1"/>
          </p:cNvSpPr>
          <p:nvPr/>
        </p:nvSpPr>
        <p:spPr bwMode="auto">
          <a:xfrm>
            <a:off x="3185606" y="1084702"/>
            <a:ext cx="215900" cy="160337"/>
          </a:xfrm>
          <a:prstGeom prst="rect">
            <a:avLst/>
          </a:prstGeom>
          <a:solidFill>
            <a:srgbClr val="AEA8FE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46997"/>
              </p:ext>
            </p:extLst>
          </p:nvPr>
        </p:nvGraphicFramePr>
        <p:xfrm>
          <a:off x="5043699" y="996816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poor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Rectangle 102"/>
          <p:cNvSpPr>
            <a:spLocks noChangeArrowheads="1"/>
          </p:cNvSpPr>
          <p:nvPr/>
        </p:nvSpPr>
        <p:spPr bwMode="auto">
          <a:xfrm>
            <a:off x="4768947" y="1084702"/>
            <a:ext cx="215900" cy="160337"/>
          </a:xfrm>
          <a:prstGeom prst="rect">
            <a:avLst/>
          </a:prstGeom>
          <a:solidFill>
            <a:srgbClr val="FFB1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3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14083"/>
              </p:ext>
            </p:extLst>
          </p:nvPr>
        </p:nvGraphicFramePr>
        <p:xfrm>
          <a:off x="6929200" y="98072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poor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Rectangle 102"/>
          <p:cNvSpPr>
            <a:spLocks noChangeArrowheads="1"/>
          </p:cNvSpPr>
          <p:nvPr/>
        </p:nvSpPr>
        <p:spPr bwMode="auto">
          <a:xfrm>
            <a:off x="6652119" y="1085762"/>
            <a:ext cx="215900" cy="160337"/>
          </a:xfrm>
          <a:prstGeom prst="rect">
            <a:avLst/>
          </a:prstGeom>
          <a:solidFill>
            <a:srgbClr val="E476B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pSp>
        <p:nvGrpSpPr>
          <p:cNvPr id="47" name="69 Grupo"/>
          <p:cNvGrpSpPr/>
          <p:nvPr/>
        </p:nvGrpSpPr>
        <p:grpSpPr>
          <a:xfrm>
            <a:off x="4724758" y="1484784"/>
            <a:ext cx="2306497" cy="1961022"/>
            <a:chOff x="4206415" y="339686"/>
            <a:chExt cx="2897996" cy="2502720"/>
          </a:xfrm>
        </p:grpSpPr>
        <p:grpSp>
          <p:nvGrpSpPr>
            <p:cNvPr id="49" name="70 Grupo"/>
            <p:cNvGrpSpPr/>
            <p:nvPr/>
          </p:nvGrpSpPr>
          <p:grpSpPr>
            <a:xfrm>
              <a:off x="4206415" y="339686"/>
              <a:ext cx="2897996" cy="2502720"/>
              <a:chOff x="986302" y="3276300"/>
              <a:chExt cx="4176712" cy="3607023"/>
            </a:xfrm>
          </p:grpSpPr>
          <p:graphicFrame>
            <p:nvGraphicFramePr>
              <p:cNvPr id="51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442391519"/>
                  </p:ext>
                </p:extLst>
              </p:nvPr>
            </p:nvGraphicFramePr>
            <p:xfrm>
              <a:off x="986302" y="3368218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2" name="Freeform 6"/>
              <p:cNvSpPr/>
              <p:nvPr/>
            </p:nvSpPr>
            <p:spPr>
              <a:xfrm>
                <a:off x="2130678" y="3276300"/>
                <a:ext cx="1828799" cy="3607023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0" name="71 Rectángulo"/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0" name="75 Grupo"/>
          <p:cNvGrpSpPr/>
          <p:nvPr/>
        </p:nvGrpSpPr>
        <p:grpSpPr>
          <a:xfrm>
            <a:off x="6577347" y="1484784"/>
            <a:ext cx="2225986" cy="1961022"/>
            <a:chOff x="1146307" y="4038864"/>
            <a:chExt cx="1996604" cy="1713734"/>
          </a:xfrm>
        </p:grpSpPr>
        <p:graphicFrame>
          <p:nvGraphicFramePr>
            <p:cNvPr id="64" name="Chart 3"/>
            <p:cNvGraphicFramePr/>
            <p:nvPr>
              <p:extLst>
                <p:ext uri="{D42A27DB-BD31-4B8C-83A1-F6EECF244321}">
                  <p14:modId xmlns:p14="http://schemas.microsoft.com/office/powerpoint/2010/main" val="2909844599"/>
                </p:ext>
              </p:extLst>
            </p:nvPr>
          </p:nvGraphicFramePr>
          <p:xfrm>
            <a:off x="1146307" y="4055171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6" name="Freeform 7"/>
            <p:cNvSpPr/>
            <p:nvPr/>
          </p:nvSpPr>
          <p:spPr>
            <a:xfrm>
              <a:off x="1786630" y="4038864"/>
              <a:ext cx="874226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0190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69" name="33 Gráfico"/>
          <p:cNvGraphicFramePr/>
          <p:nvPr>
            <p:extLst>
              <p:ext uri="{D42A27DB-BD31-4B8C-83A1-F6EECF244321}">
                <p14:modId xmlns:p14="http://schemas.microsoft.com/office/powerpoint/2010/main" val="1709352380"/>
              </p:ext>
            </p:extLst>
          </p:nvPr>
        </p:nvGraphicFramePr>
        <p:xfrm>
          <a:off x="4493703" y="3513611"/>
          <a:ext cx="4027859" cy="215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" name="71 Rectángulo"/>
          <p:cNvSpPr/>
          <p:nvPr/>
        </p:nvSpPr>
        <p:spPr>
          <a:xfrm>
            <a:off x="4759563" y="1700808"/>
            <a:ext cx="5325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93B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20%</a:t>
            </a:r>
          </a:p>
        </p:txBody>
      </p:sp>
      <p:sp>
        <p:nvSpPr>
          <p:cNvPr id="72" name="71 Rectángulo"/>
          <p:cNvSpPr/>
          <p:nvPr/>
        </p:nvSpPr>
        <p:spPr>
          <a:xfrm>
            <a:off x="4768091" y="2924944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solidFill>
                  <a:srgbClr val="E476BF"/>
                </a:solidFill>
                <a:latin typeface="Calibri Light" panose="020F0302020204030204" pitchFamily="34" charset="0"/>
              </a:rPr>
              <a:t>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476B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73" name="14 Gráfico"/>
          <p:cNvGraphicFramePr/>
          <p:nvPr>
            <p:extLst>
              <p:ext uri="{D42A27DB-BD31-4B8C-83A1-F6EECF244321}">
                <p14:modId xmlns:p14="http://schemas.microsoft.com/office/powerpoint/2010/main" val="1902681626"/>
              </p:ext>
            </p:extLst>
          </p:nvPr>
        </p:nvGraphicFramePr>
        <p:xfrm>
          <a:off x="246937" y="2145932"/>
          <a:ext cx="3791398" cy="3082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5" name="71 Rectángulo"/>
          <p:cNvSpPr/>
          <p:nvPr/>
        </p:nvSpPr>
        <p:spPr>
          <a:xfrm>
            <a:off x="4744373" y="2472871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FB1CC"/>
                </a:solidFill>
                <a:latin typeface="Calibri Light" panose="020F0302020204030204" pitchFamily="34" charset="0"/>
              </a:rPr>
              <a:t>26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B1C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350594" y="1755673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7" name="71 Rectángulo"/>
          <p:cNvSpPr/>
          <p:nvPr/>
        </p:nvSpPr>
        <p:spPr>
          <a:xfrm>
            <a:off x="4743331" y="2075638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AEA8FE"/>
                </a:solidFill>
                <a:latin typeface="Calibri Light" panose="020F0302020204030204" pitchFamily="34" charset="0"/>
              </a:rPr>
              <a:t>46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EA8F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8" name="71 Rectángulo"/>
          <p:cNvSpPr/>
          <p:nvPr/>
        </p:nvSpPr>
        <p:spPr>
          <a:xfrm>
            <a:off x="6740583" y="1704115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solidFill>
                  <a:srgbClr val="493BC4"/>
                </a:solidFill>
                <a:latin typeface="Calibri Light" panose="020F0302020204030204" pitchFamily="34" charset="0"/>
              </a:rPr>
              <a:t>25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93B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9" name="71 Rectángulo"/>
          <p:cNvSpPr/>
          <p:nvPr/>
        </p:nvSpPr>
        <p:spPr>
          <a:xfrm>
            <a:off x="6749111" y="2946430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E476BF"/>
                </a:solidFill>
                <a:latin typeface="Calibri Light" panose="020F0302020204030204" pitchFamily="34" charset="0"/>
              </a:rPr>
              <a:t>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476B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80" name="71 Rectángulo"/>
          <p:cNvSpPr/>
          <p:nvPr/>
        </p:nvSpPr>
        <p:spPr>
          <a:xfrm>
            <a:off x="6725394" y="2476178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B1C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24%</a:t>
            </a:r>
          </a:p>
        </p:txBody>
      </p:sp>
      <p:sp>
        <p:nvSpPr>
          <p:cNvPr id="81" name="71 Rectángulo"/>
          <p:cNvSpPr/>
          <p:nvPr/>
        </p:nvSpPr>
        <p:spPr>
          <a:xfrm>
            <a:off x="6724351" y="2078945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AEA8FE"/>
                </a:solidFill>
                <a:latin typeface="Calibri Light" panose="020F0302020204030204" pitchFamily="34" charset="0"/>
              </a:rPr>
              <a:t>46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EA8F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8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561454" y="4294572"/>
            <a:ext cx="122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679658" y="2356770"/>
            <a:ext cx="99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cxnSp>
        <p:nvCxnSpPr>
          <p:cNvPr id="37" name="11 Conector recto"/>
          <p:cNvCxnSpPr/>
          <p:nvPr/>
        </p:nvCxnSpPr>
        <p:spPr>
          <a:xfrm flipH="1" flipV="1">
            <a:off x="3822409" y="1534761"/>
            <a:ext cx="29511" cy="4054479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1 Conector recto"/>
          <p:cNvCxnSpPr/>
          <p:nvPr/>
        </p:nvCxnSpPr>
        <p:spPr>
          <a:xfrm flipH="1">
            <a:off x="4572800" y="3445806"/>
            <a:ext cx="3983648" cy="43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768313" y="351361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2024</a:t>
            </a:r>
            <a:endParaRPr lang="es-PE" sz="2000" dirty="0"/>
          </a:p>
        </p:txBody>
      </p:sp>
      <p:sp>
        <p:nvSpPr>
          <p:cNvPr id="46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2820583" y="4810539"/>
            <a:ext cx="761747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 Light" panose="020F0302020204030204" pitchFamily="34" charset="0"/>
              </a:rPr>
              <a:t>Dk</a:t>
            </a:r>
            <a:r>
              <a:rPr lang="en-US" sz="1100" dirty="0">
                <a:latin typeface="Calibri Light" panose="020F0302020204030204" pitchFamily="34" charset="0"/>
              </a:rPr>
              <a:t>/</a:t>
            </a:r>
            <a:r>
              <a:rPr lang="en-US" sz="1100" dirty="0" err="1">
                <a:latin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: 1%</a:t>
            </a:r>
            <a:endParaRPr lang="es-PE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669490"/>
              </p:ext>
            </p:extLst>
          </p:nvPr>
        </p:nvGraphicFramePr>
        <p:xfrm>
          <a:off x="568164" y="1907325"/>
          <a:ext cx="3846958" cy="1436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46">
                  <a:extLst>
                    <a:ext uri="{9D8B030D-6E8A-4147-A177-3AD203B41FA5}">
                      <a16:colId xmlns:a16="http://schemas.microsoft.com/office/drawing/2014/main" val="988013104"/>
                    </a:ext>
                  </a:extLst>
                </a:gridCol>
                <a:gridCol w="499746">
                  <a:extLst>
                    <a:ext uri="{9D8B030D-6E8A-4147-A177-3AD203B41FA5}">
                      <a16:colId xmlns:a16="http://schemas.microsoft.com/office/drawing/2014/main" val="277663041"/>
                    </a:ext>
                  </a:extLst>
                </a:gridCol>
                <a:gridCol w="499746">
                  <a:extLst>
                    <a:ext uri="{9D8B030D-6E8A-4147-A177-3AD203B41FA5}">
                      <a16:colId xmlns:a16="http://schemas.microsoft.com/office/drawing/2014/main" val="1207687631"/>
                    </a:ext>
                  </a:extLst>
                </a:gridCol>
                <a:gridCol w="499746">
                  <a:extLst>
                    <a:ext uri="{9D8B030D-6E8A-4147-A177-3AD203B41FA5}">
                      <a16:colId xmlns:a16="http://schemas.microsoft.com/office/drawing/2014/main" val="2884914153"/>
                    </a:ext>
                  </a:extLst>
                </a:gridCol>
                <a:gridCol w="498370">
                  <a:extLst>
                    <a:ext uri="{9D8B030D-6E8A-4147-A177-3AD203B41FA5}">
                      <a16:colId xmlns:a16="http://schemas.microsoft.com/office/drawing/2014/main" val="477217515"/>
                    </a:ext>
                  </a:extLst>
                </a:gridCol>
                <a:gridCol w="498370">
                  <a:extLst>
                    <a:ext uri="{9D8B030D-6E8A-4147-A177-3AD203B41FA5}">
                      <a16:colId xmlns:a16="http://schemas.microsoft.com/office/drawing/2014/main" val="601552060"/>
                    </a:ext>
                  </a:extLst>
                </a:gridCol>
                <a:gridCol w="851234">
                  <a:extLst>
                    <a:ext uri="{9D8B030D-6E8A-4147-A177-3AD203B41FA5}">
                      <a16:colId xmlns:a16="http://schemas.microsoft.com/office/drawing/2014/main" val="3638936762"/>
                    </a:ext>
                  </a:extLst>
                </a:gridCol>
              </a:tblGrid>
              <a:tr h="209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2021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2022/2023</a:t>
                      </a:r>
                      <a:endParaRPr lang="es-PE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Variation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20429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4165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59%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C9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s-PE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1515899"/>
                  </a:ext>
                </a:extLst>
              </a:tr>
              <a:tr h="2528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0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+2</a:t>
                      </a:r>
                      <a:endParaRPr lang="es-PE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8302253"/>
                  </a:ext>
                </a:extLst>
              </a:tr>
              <a:tr h="25285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endParaRPr lang="es-P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4A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PE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403724"/>
                  </a:ext>
                </a:extLst>
              </a:tr>
            </a:tbl>
          </a:graphicData>
        </a:graphic>
      </p:graphicFrame>
      <p:grpSp>
        <p:nvGrpSpPr>
          <p:cNvPr id="49" name="75 Grupo"/>
          <p:cNvGrpSpPr/>
          <p:nvPr/>
        </p:nvGrpSpPr>
        <p:grpSpPr>
          <a:xfrm>
            <a:off x="1639667" y="3647361"/>
            <a:ext cx="2345573" cy="2222958"/>
            <a:chOff x="1146307" y="4005064"/>
            <a:chExt cx="1996604" cy="1713734"/>
          </a:xfrm>
        </p:grpSpPr>
        <p:graphicFrame>
          <p:nvGraphicFramePr>
            <p:cNvPr id="50" name="Chart 3"/>
            <p:cNvGraphicFramePr/>
            <p:nvPr>
              <p:extLst>
                <p:ext uri="{D42A27DB-BD31-4B8C-83A1-F6EECF244321}">
                  <p14:modId xmlns:p14="http://schemas.microsoft.com/office/powerpoint/2010/main" val="3225501360"/>
                </p:ext>
              </p:extLst>
            </p:nvPr>
          </p:nvGraphicFramePr>
          <p:xfrm>
            <a:off x="1146307" y="4055171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1" name="Freeform 7"/>
            <p:cNvSpPr/>
            <p:nvPr/>
          </p:nvSpPr>
          <p:spPr>
            <a:xfrm>
              <a:off x="1791963" y="4005064"/>
              <a:ext cx="874226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 Light" panose="020F0302020204030204" pitchFamily="34" charset="0"/>
              </a:endParaRPr>
            </a:p>
          </p:txBody>
        </p:sp>
      </p:grpSp>
      <p:grpSp>
        <p:nvGrpSpPr>
          <p:cNvPr id="55" name="69 Grupo"/>
          <p:cNvGrpSpPr/>
          <p:nvPr/>
        </p:nvGrpSpPr>
        <p:grpSpPr>
          <a:xfrm>
            <a:off x="857178" y="3677553"/>
            <a:ext cx="2345573" cy="2234711"/>
            <a:chOff x="4206415" y="313282"/>
            <a:chExt cx="2897996" cy="2502720"/>
          </a:xfrm>
        </p:grpSpPr>
        <p:grpSp>
          <p:nvGrpSpPr>
            <p:cNvPr id="56" name="70 Grupo"/>
            <p:cNvGrpSpPr/>
            <p:nvPr/>
          </p:nvGrpSpPr>
          <p:grpSpPr>
            <a:xfrm>
              <a:off x="4206415" y="313282"/>
              <a:ext cx="2897996" cy="2502720"/>
              <a:chOff x="986302" y="3238244"/>
              <a:chExt cx="4176712" cy="3607022"/>
            </a:xfrm>
          </p:grpSpPr>
          <p:graphicFrame>
            <p:nvGraphicFramePr>
              <p:cNvPr id="58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2708677950"/>
                  </p:ext>
                </p:extLst>
              </p:nvPr>
            </p:nvGraphicFramePr>
            <p:xfrm>
              <a:off x="986302" y="3352793"/>
              <a:ext cx="4176712" cy="34247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9" name="Freeform 6"/>
              <p:cNvSpPr/>
              <p:nvPr/>
            </p:nvSpPr>
            <p:spPr>
              <a:xfrm>
                <a:off x="2160258" y="3238244"/>
                <a:ext cx="1828800" cy="3607022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57" name="71 Rectángulo"/>
            <p:cNvSpPr/>
            <p:nvPr/>
          </p:nvSpPr>
          <p:spPr>
            <a:xfrm>
              <a:off x="4458254" y="2312436"/>
              <a:ext cx="556547" cy="4105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accent1"/>
                  </a:solidFill>
                  <a:latin typeface="Calibri Light" panose="020F0302020204030204" pitchFamily="34" charset="0"/>
                </a:rPr>
                <a:t>4%</a:t>
              </a:r>
            </a:p>
          </p:txBody>
        </p:sp>
      </p:grpSp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852515" y="6237312"/>
            <a:ext cx="3438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Q1. How do you consider your overall health in general?</a:t>
            </a:r>
          </a:p>
        </p:txBody>
      </p:sp>
      <p:graphicFrame>
        <p:nvGraphicFramePr>
          <p:cNvPr id="6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02606"/>
              </p:ext>
            </p:extLst>
          </p:nvPr>
        </p:nvGraphicFramePr>
        <p:xfrm>
          <a:off x="1969070" y="99329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</a:t>
                      </a:r>
                      <a:r>
                        <a:rPr lang="en-US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healthy</a:t>
                      </a:r>
                      <a:endParaRPr lang="es-PE" sz="12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538397" y="4552021"/>
            <a:ext cx="110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6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250417" y="1412776"/>
            <a:ext cx="16370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Global Average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0" name="Rectangle 102"/>
          <p:cNvSpPr>
            <a:spLocks noChangeArrowheads="1"/>
          </p:cNvSpPr>
          <p:nvPr/>
        </p:nvSpPr>
        <p:spPr bwMode="auto">
          <a:xfrm>
            <a:off x="1694318" y="1084702"/>
            <a:ext cx="215900" cy="1603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74" name="33 Gráfico"/>
          <p:cNvGraphicFramePr/>
          <p:nvPr>
            <p:extLst>
              <p:ext uri="{D42A27DB-BD31-4B8C-83A1-F6EECF244321}">
                <p14:modId xmlns:p14="http://schemas.microsoft.com/office/powerpoint/2010/main" val="1858822714"/>
              </p:ext>
            </p:extLst>
          </p:nvPr>
        </p:nvGraphicFramePr>
        <p:xfrm>
          <a:off x="4131814" y="3786147"/>
          <a:ext cx="4478860" cy="1973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00" name="3 Grupo"/>
          <p:cNvGrpSpPr/>
          <p:nvPr/>
        </p:nvGrpSpPr>
        <p:grpSpPr>
          <a:xfrm>
            <a:off x="3814479" y="1432056"/>
            <a:ext cx="3325661" cy="2268000"/>
            <a:chOff x="4996732" y="1724064"/>
            <a:chExt cx="3325661" cy="2268000"/>
          </a:xfrm>
        </p:grpSpPr>
        <p:graphicFrame>
          <p:nvGraphicFramePr>
            <p:cNvPr id="101" name="14 Gráfico"/>
            <p:cNvGraphicFramePr/>
            <p:nvPr>
              <p:extLst>
                <p:ext uri="{D42A27DB-BD31-4B8C-83A1-F6EECF244321}">
                  <p14:modId xmlns:p14="http://schemas.microsoft.com/office/powerpoint/2010/main" val="2133822678"/>
                </p:ext>
              </p:extLst>
            </p:nvPr>
          </p:nvGraphicFramePr>
          <p:xfrm>
            <a:off x="4996732" y="1724064"/>
            <a:ext cx="3325661" cy="22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2" name="9 CuadroTexto">
              <a:extLst>
                <a:ext uri="{FF2B5EF4-FFF2-40B4-BE49-F238E27FC236}">
                  <a16:creationId xmlns:a16="http://schemas.microsoft.com/office/drawing/2014/main" id="{350190EB-12C7-4BEF-9CF1-C0EA7E2A810F}"/>
                </a:ext>
              </a:extLst>
            </p:cNvPr>
            <p:cNvSpPr txBox="1"/>
            <p:nvPr/>
          </p:nvSpPr>
          <p:spPr>
            <a:xfrm>
              <a:off x="6358839" y="2696263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Light" panose="020F0302020204030204" pitchFamily="34" charset="0"/>
                  <a:ea typeface="Verdana" pitchFamily="34" charset="0"/>
                  <a:cs typeface="Arial" pitchFamily="34" charset="0"/>
                </a:rPr>
                <a:t>2024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705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Health self-perception - Overall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39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31626"/>
              </p:ext>
            </p:extLst>
          </p:nvPr>
        </p:nvGraphicFramePr>
        <p:xfrm>
          <a:off x="3462996" y="986571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Healthy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102"/>
          <p:cNvSpPr>
            <a:spLocks noChangeArrowheads="1"/>
          </p:cNvSpPr>
          <p:nvPr/>
        </p:nvSpPr>
        <p:spPr bwMode="auto">
          <a:xfrm>
            <a:off x="3188244" y="1084702"/>
            <a:ext cx="215900" cy="160337"/>
          </a:xfrm>
          <a:prstGeom prst="rect">
            <a:avLst/>
          </a:prstGeom>
          <a:solidFill>
            <a:srgbClr val="9CC9E8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687002"/>
              </p:ext>
            </p:extLst>
          </p:nvPr>
        </p:nvGraphicFramePr>
        <p:xfrm>
          <a:off x="5046337" y="996816"/>
          <a:ext cx="95212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Somewhat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unhealthy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Rectangle 102"/>
          <p:cNvSpPr>
            <a:spLocks noChangeArrowheads="1"/>
          </p:cNvSpPr>
          <p:nvPr/>
        </p:nvSpPr>
        <p:spPr bwMode="auto">
          <a:xfrm>
            <a:off x="4771585" y="1084702"/>
            <a:ext cx="215900" cy="160337"/>
          </a:xfrm>
          <a:prstGeom prst="rect">
            <a:avLst/>
          </a:prstGeom>
          <a:solidFill>
            <a:srgbClr val="FEB0B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3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10941"/>
              </p:ext>
            </p:extLst>
          </p:nvPr>
        </p:nvGraphicFramePr>
        <p:xfrm>
          <a:off x="6931838" y="98072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Unhealthy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Rectangle 102"/>
          <p:cNvSpPr>
            <a:spLocks noChangeArrowheads="1"/>
          </p:cNvSpPr>
          <p:nvPr/>
        </p:nvSpPr>
        <p:spPr bwMode="auto">
          <a:xfrm>
            <a:off x="6654757" y="1085762"/>
            <a:ext cx="215900" cy="160337"/>
          </a:xfrm>
          <a:prstGeom prst="rect">
            <a:avLst/>
          </a:prstGeom>
          <a:solidFill>
            <a:srgbClr val="FE4A63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cxnSp>
        <p:nvCxnSpPr>
          <p:cNvPr id="53" name="1 Conector recto"/>
          <p:cNvCxnSpPr/>
          <p:nvPr/>
        </p:nvCxnSpPr>
        <p:spPr>
          <a:xfrm>
            <a:off x="3834055" y="3700056"/>
            <a:ext cx="0" cy="21076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283015" y="4507240"/>
            <a:ext cx="1112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91" name="11 Conector recto"/>
          <p:cNvCxnSpPr/>
          <p:nvPr/>
        </p:nvCxnSpPr>
        <p:spPr>
          <a:xfrm flipV="1">
            <a:off x="539750" y="3604842"/>
            <a:ext cx="8036284" cy="1652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2" name="71 Rectángulo"/>
          <p:cNvSpPr/>
          <p:nvPr/>
        </p:nvSpPr>
        <p:spPr>
          <a:xfrm>
            <a:off x="1027471" y="5021461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FEB0B0"/>
                </a:solidFill>
                <a:latin typeface="Calibri Light" panose="020F0302020204030204" pitchFamily="34" charset="0"/>
              </a:rPr>
              <a:t>23%</a:t>
            </a:r>
          </a:p>
        </p:txBody>
      </p:sp>
      <p:sp>
        <p:nvSpPr>
          <p:cNvPr id="93" name="71 Rectángulo"/>
          <p:cNvSpPr/>
          <p:nvPr/>
        </p:nvSpPr>
        <p:spPr>
          <a:xfrm>
            <a:off x="1032464" y="4535540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9CC9E8"/>
                </a:solidFill>
                <a:latin typeface="Calibri Light" panose="020F0302020204030204" pitchFamily="34" charset="0"/>
              </a:rPr>
              <a:t>58%</a:t>
            </a:r>
          </a:p>
        </p:txBody>
      </p:sp>
      <p:sp>
        <p:nvSpPr>
          <p:cNvPr id="94" name="71 Rectángulo"/>
          <p:cNvSpPr/>
          <p:nvPr/>
        </p:nvSpPr>
        <p:spPr>
          <a:xfrm>
            <a:off x="1061011" y="3919115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14%</a:t>
            </a:r>
          </a:p>
        </p:txBody>
      </p:sp>
      <p:sp>
        <p:nvSpPr>
          <p:cNvPr id="105" name="71 Rectángulo"/>
          <p:cNvSpPr/>
          <p:nvPr/>
        </p:nvSpPr>
        <p:spPr>
          <a:xfrm>
            <a:off x="3267887" y="4999905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FEB0B0"/>
                </a:solidFill>
                <a:latin typeface="Calibri Light" panose="020F0302020204030204" pitchFamily="34" charset="0"/>
              </a:rPr>
              <a:t>20%</a:t>
            </a:r>
          </a:p>
        </p:txBody>
      </p:sp>
      <p:sp>
        <p:nvSpPr>
          <p:cNvPr id="106" name="71 Rectángulo"/>
          <p:cNvSpPr/>
          <p:nvPr/>
        </p:nvSpPr>
        <p:spPr>
          <a:xfrm>
            <a:off x="3266098" y="4535540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9CC9E8"/>
                </a:solidFill>
                <a:latin typeface="Calibri Light" panose="020F0302020204030204" pitchFamily="34" charset="0"/>
              </a:rPr>
              <a:t>56%</a:t>
            </a:r>
          </a:p>
        </p:txBody>
      </p:sp>
      <p:sp>
        <p:nvSpPr>
          <p:cNvPr id="107" name="71 Rectángulo"/>
          <p:cNvSpPr/>
          <p:nvPr/>
        </p:nvSpPr>
        <p:spPr>
          <a:xfrm>
            <a:off x="3264009" y="3929626"/>
            <a:ext cx="5483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20%</a:t>
            </a:r>
          </a:p>
        </p:txBody>
      </p:sp>
      <p:sp>
        <p:nvSpPr>
          <p:cNvPr id="108" name="71 Rectángulo"/>
          <p:cNvSpPr/>
          <p:nvPr/>
        </p:nvSpPr>
        <p:spPr>
          <a:xfrm>
            <a:off x="3322619" y="5473068"/>
            <a:ext cx="45045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4%</a:t>
            </a:r>
          </a:p>
        </p:txBody>
      </p:sp>
      <p:sp>
        <p:nvSpPr>
          <p:cNvPr id="45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6054863" y="3176651"/>
            <a:ext cx="761747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Calibri Light" panose="020F0302020204030204" pitchFamily="34" charset="0"/>
              </a:rPr>
              <a:t>Dk</a:t>
            </a:r>
            <a:r>
              <a:rPr lang="en-US" sz="1100" dirty="0">
                <a:latin typeface="Calibri Light" panose="020F0302020204030204" pitchFamily="34" charset="0"/>
              </a:rPr>
              <a:t>/</a:t>
            </a:r>
            <a:r>
              <a:rPr lang="en-US" sz="1100" dirty="0" err="1">
                <a:latin typeface="Calibri Light" panose="020F0302020204030204" pitchFamily="34" charset="0"/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: 1%</a:t>
            </a:r>
            <a:endParaRPr lang="es-PE" sz="11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52" name="Rectángulo redondeado 51"/>
          <p:cNvSpPr/>
          <p:nvPr/>
        </p:nvSpPr>
        <p:spPr>
          <a:xfrm>
            <a:off x="2541228" y="1844824"/>
            <a:ext cx="1022660" cy="1504163"/>
          </a:xfrm>
          <a:prstGeom prst="round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9310" y="1907325"/>
            <a:ext cx="1424940" cy="142494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sp>
        <p:nvSpPr>
          <p:cNvPr id="46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19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92481"/>
              </p:ext>
            </p:extLst>
          </p:nvPr>
        </p:nvGraphicFramePr>
        <p:xfrm>
          <a:off x="660275" y="2132109"/>
          <a:ext cx="4111427" cy="320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06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/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Only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basic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9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Secondary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1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0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Higher level of education (Masters, PHD, etc.)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0" name="14 Gráfico"/>
          <p:cNvGraphicFramePr/>
          <p:nvPr>
            <p:extLst>
              <p:ext uri="{D42A27DB-BD31-4B8C-83A1-F6EECF244321}">
                <p14:modId xmlns:p14="http://schemas.microsoft.com/office/powerpoint/2010/main" val="1006921651"/>
              </p:ext>
            </p:extLst>
          </p:nvPr>
        </p:nvGraphicFramePr>
        <p:xfrm>
          <a:off x="538824" y="2307601"/>
          <a:ext cx="3652747" cy="339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226075"/>
              </p:ext>
            </p:extLst>
          </p:nvPr>
        </p:nvGraphicFramePr>
        <p:xfrm>
          <a:off x="4931670" y="1711723"/>
          <a:ext cx="32206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employment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9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349920"/>
              </p:ext>
            </p:extLst>
          </p:nvPr>
        </p:nvGraphicFramePr>
        <p:xfrm>
          <a:off x="4953169" y="2166084"/>
          <a:ext cx="3404954" cy="3231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81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full (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include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self-employed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-time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90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Housewife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Retired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Disabled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0" name="16 Gráfico"/>
          <p:cNvGraphicFramePr/>
          <p:nvPr>
            <p:extLst>
              <p:ext uri="{D42A27DB-BD31-4B8C-83A1-F6EECF244321}">
                <p14:modId xmlns:p14="http://schemas.microsoft.com/office/powerpoint/2010/main" val="2304276280"/>
              </p:ext>
            </p:extLst>
          </p:nvPr>
        </p:nvGraphicFramePr>
        <p:xfrm>
          <a:off x="4823127" y="2285770"/>
          <a:ext cx="3767997" cy="34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387638"/>
              </p:ext>
            </p:extLst>
          </p:nvPr>
        </p:nvGraphicFramePr>
        <p:xfrm>
          <a:off x="607085" y="1702155"/>
          <a:ext cx="29367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education level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9" name="17 Grupo"/>
          <p:cNvGrpSpPr/>
          <p:nvPr/>
        </p:nvGrpSpPr>
        <p:grpSpPr>
          <a:xfrm>
            <a:off x="467544" y="1573987"/>
            <a:ext cx="526208" cy="526208"/>
            <a:chOff x="2087108" y="618179"/>
            <a:chExt cx="869113" cy="869113"/>
          </a:xfrm>
          <a:solidFill>
            <a:srgbClr val="AEA8FE"/>
          </a:solidFill>
        </p:grpSpPr>
        <p:sp>
          <p:nvSpPr>
            <p:cNvPr id="130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138" name="1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grpFill/>
          </p:spPr>
        </p:pic>
      </p:grpSp>
      <p:sp>
        <p:nvSpPr>
          <p:cNvPr id="139" name="20 Lágrima"/>
          <p:cNvSpPr/>
          <p:nvPr/>
        </p:nvSpPr>
        <p:spPr>
          <a:xfrm rot="7948615">
            <a:off x="4797415" y="1593405"/>
            <a:ext cx="526208" cy="526208"/>
          </a:xfrm>
          <a:prstGeom prst="teardrop">
            <a:avLst/>
          </a:prstGeom>
          <a:solidFill>
            <a:srgbClr val="AEA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140" name="2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966" y="1690355"/>
            <a:ext cx="343267" cy="343267"/>
          </a:xfrm>
          <a:prstGeom prst="rect">
            <a:avLst/>
          </a:prstGeom>
        </p:spPr>
      </p:pic>
      <p:sp>
        <p:nvSpPr>
          <p:cNvPr id="2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655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Sleeping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2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411275"/>
              </p:ext>
            </p:extLst>
          </p:nvPr>
        </p:nvGraphicFramePr>
        <p:xfrm>
          <a:off x="1966432" y="99329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" name="Rectangle 102"/>
          <p:cNvSpPr>
            <a:spLocks noChangeArrowheads="1"/>
          </p:cNvSpPr>
          <p:nvPr/>
        </p:nvSpPr>
        <p:spPr bwMode="auto">
          <a:xfrm>
            <a:off x="1691680" y="1084702"/>
            <a:ext cx="215900" cy="160337"/>
          </a:xfrm>
          <a:prstGeom prst="rect">
            <a:avLst/>
          </a:prstGeom>
          <a:solidFill>
            <a:srgbClr val="493BC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37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051433"/>
              </p:ext>
            </p:extLst>
          </p:nvPr>
        </p:nvGraphicFramePr>
        <p:xfrm>
          <a:off x="3460358" y="986571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Rectangle 102"/>
          <p:cNvSpPr>
            <a:spLocks noChangeArrowheads="1"/>
          </p:cNvSpPr>
          <p:nvPr/>
        </p:nvSpPr>
        <p:spPr bwMode="auto">
          <a:xfrm>
            <a:off x="3185606" y="1084702"/>
            <a:ext cx="215900" cy="160337"/>
          </a:xfrm>
          <a:prstGeom prst="rect">
            <a:avLst/>
          </a:prstGeom>
          <a:solidFill>
            <a:srgbClr val="AEA8FE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39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619643"/>
              </p:ext>
            </p:extLst>
          </p:nvPr>
        </p:nvGraphicFramePr>
        <p:xfrm>
          <a:off x="5043699" y="996816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poor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102"/>
          <p:cNvSpPr>
            <a:spLocks noChangeArrowheads="1"/>
          </p:cNvSpPr>
          <p:nvPr/>
        </p:nvSpPr>
        <p:spPr bwMode="auto">
          <a:xfrm>
            <a:off x="4768947" y="1084702"/>
            <a:ext cx="215900" cy="160337"/>
          </a:xfrm>
          <a:prstGeom prst="rect">
            <a:avLst/>
          </a:prstGeom>
          <a:solidFill>
            <a:srgbClr val="FFB1C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975422"/>
              </p:ext>
            </p:extLst>
          </p:nvPr>
        </p:nvGraphicFramePr>
        <p:xfrm>
          <a:off x="6929200" y="98072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poor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Rectangle 102"/>
          <p:cNvSpPr>
            <a:spLocks noChangeArrowheads="1"/>
          </p:cNvSpPr>
          <p:nvPr/>
        </p:nvSpPr>
        <p:spPr bwMode="auto">
          <a:xfrm>
            <a:off x="6652119" y="1085762"/>
            <a:ext cx="215900" cy="160337"/>
          </a:xfrm>
          <a:prstGeom prst="rect">
            <a:avLst/>
          </a:prstGeom>
          <a:solidFill>
            <a:srgbClr val="E476B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46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430102" y="6237312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Sleeping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7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0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655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Sleeping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70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95058"/>
              </p:ext>
            </p:extLst>
          </p:nvPr>
        </p:nvGraphicFramePr>
        <p:xfrm>
          <a:off x="2601778" y="994414"/>
          <a:ext cx="1623666" cy="425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56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Quite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1" name="26 Gráfico"/>
          <p:cNvGraphicFramePr/>
          <p:nvPr>
            <p:extLst>
              <p:ext uri="{D42A27DB-BD31-4B8C-83A1-F6EECF244321}">
                <p14:modId xmlns:p14="http://schemas.microsoft.com/office/powerpoint/2010/main" val="2724750722"/>
              </p:ext>
            </p:extLst>
          </p:nvPr>
        </p:nvGraphicFramePr>
        <p:xfrm>
          <a:off x="107504" y="1451554"/>
          <a:ext cx="8928992" cy="459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" name="Rectángulo 72"/>
          <p:cNvSpPr/>
          <p:nvPr/>
        </p:nvSpPr>
        <p:spPr>
          <a:xfrm>
            <a:off x="5190114" y="981553"/>
            <a:ext cx="1602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1200" dirty="0">
                <a:solidFill>
                  <a:schemeClr val="dk1"/>
                </a:solidFill>
              </a:rPr>
              <a:t>Quite poor/ Very poor</a:t>
            </a:r>
          </a:p>
        </p:txBody>
      </p:sp>
      <p:sp>
        <p:nvSpPr>
          <p:cNvPr id="74" name="24 Rectángulo redondeado"/>
          <p:cNvSpPr/>
          <p:nvPr/>
        </p:nvSpPr>
        <p:spPr>
          <a:xfrm>
            <a:off x="1905473" y="994936"/>
            <a:ext cx="670064" cy="255836"/>
          </a:xfrm>
          <a:prstGeom prst="roundRect">
            <a:avLst/>
          </a:prstGeom>
          <a:solidFill>
            <a:srgbClr val="493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75" name="23 Rectángulo redondeado"/>
          <p:cNvSpPr/>
          <p:nvPr/>
        </p:nvSpPr>
        <p:spPr>
          <a:xfrm>
            <a:off x="4512429" y="994414"/>
            <a:ext cx="677685" cy="255836"/>
          </a:xfrm>
          <a:prstGeom prst="roundRect">
            <a:avLst/>
          </a:prstGeom>
          <a:solidFill>
            <a:srgbClr val="FFB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BTB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cxnSp>
        <p:nvCxnSpPr>
          <p:cNvPr id="13" name="11 Conector recto"/>
          <p:cNvCxnSpPr/>
          <p:nvPr/>
        </p:nvCxnSpPr>
        <p:spPr>
          <a:xfrm>
            <a:off x="467544" y="1419372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11 Conector recto"/>
          <p:cNvCxnSpPr/>
          <p:nvPr/>
        </p:nvCxnSpPr>
        <p:spPr>
          <a:xfrm>
            <a:off x="1403648" y="1419372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430102" y="6237312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Sleeping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1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n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36358"/>
            <a:ext cx="8039100" cy="4526280"/>
          </a:xfrm>
          <a:prstGeom prst="rect">
            <a:avLst/>
          </a:prstGeom>
        </p:spPr>
      </p:pic>
      <p:sp>
        <p:nvSpPr>
          <p:cNvPr id="1111" name="Freeform 2214"/>
          <p:cNvSpPr>
            <a:spLocks/>
          </p:cNvSpPr>
          <p:nvPr/>
        </p:nvSpPr>
        <p:spPr bwMode="auto">
          <a:xfrm>
            <a:off x="-685572" y="2268992"/>
            <a:ext cx="16847" cy="18513"/>
          </a:xfrm>
          <a:custGeom>
            <a:avLst/>
            <a:gdLst>
              <a:gd name="T0" fmla="*/ 6 w 9"/>
              <a:gd name="T1" fmla="*/ 0 h 9"/>
              <a:gd name="T2" fmla="*/ 6 w 9"/>
              <a:gd name="T3" fmla="*/ 1 h 9"/>
              <a:gd name="T4" fmla="*/ 2 w 9"/>
              <a:gd name="T5" fmla="*/ 8 h 9"/>
              <a:gd name="T6" fmla="*/ 0 w 9"/>
              <a:gd name="T7" fmla="*/ 8 h 9"/>
              <a:gd name="T8" fmla="*/ 0 w 9"/>
              <a:gd name="T9" fmla="*/ 9 h 9"/>
              <a:gd name="T10" fmla="*/ 1 w 9"/>
              <a:gd name="T11" fmla="*/ 8 h 9"/>
              <a:gd name="T12" fmla="*/ 7 w 9"/>
              <a:gd name="T13" fmla="*/ 0 h 9"/>
              <a:gd name="T14" fmla="*/ 6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6" y="0"/>
                </a:moveTo>
                <a:cubicBezTo>
                  <a:pt x="6" y="1"/>
                  <a:pt x="6" y="1"/>
                  <a:pt x="6" y="1"/>
                </a:cubicBezTo>
                <a:cubicBezTo>
                  <a:pt x="5" y="2"/>
                  <a:pt x="2" y="6"/>
                  <a:pt x="2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9"/>
                  <a:pt x="1" y="8"/>
                </a:cubicBezTo>
                <a:cubicBezTo>
                  <a:pt x="7" y="6"/>
                  <a:pt x="9" y="3"/>
                  <a:pt x="7" y="0"/>
                </a:cubicBezTo>
                <a:cubicBezTo>
                  <a:pt x="7" y="0"/>
                  <a:pt x="6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6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6556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Overall health rating - Sleeping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145" name="Imagen 1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50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091070"/>
              </p:ext>
            </p:extLst>
          </p:nvPr>
        </p:nvGraphicFramePr>
        <p:xfrm>
          <a:off x="1796774" y="1336358"/>
          <a:ext cx="1729930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304">
                <a:tc>
                  <a:txBody>
                    <a:bodyPr/>
                    <a:lstStyle/>
                    <a:p>
                      <a:r>
                        <a:rPr lang="es-PE" sz="1400" b="1" dirty="0">
                          <a:solidFill>
                            <a:schemeClr val="tx1"/>
                          </a:solidFill>
                        </a:rPr>
                        <a:t>TOP 3 - 2024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Indonesia               92%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Vietnam                 90%            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Paraguay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      86%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051014"/>
              </p:ext>
            </p:extLst>
          </p:nvPr>
        </p:nvGraphicFramePr>
        <p:xfrm>
          <a:off x="5915583" y="1319288"/>
          <a:ext cx="1479808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808">
                  <a:extLst>
                    <a:ext uri="{9D8B030D-6E8A-4147-A177-3AD203B41FA5}">
                      <a16:colId xmlns:a16="http://schemas.microsoft.com/office/drawing/2014/main" val="843445484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BOTTOM 3 -2024</a:t>
                      </a:r>
                      <a:endParaRPr lang="es-P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Japan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</a:rPr>
                        <a:t>                   48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Peru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</a:rPr>
                        <a:t> 48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Nigeria              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</a:rPr>
                        <a:t>  43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2" name="Picture 6" descr="Imagehub: Peru Flag HD Free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34" y="1985075"/>
            <a:ext cx="152666" cy="1017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21 Tabla"/>
          <p:cNvGraphicFramePr>
            <a:graphicFrameLocks noGrp="1"/>
          </p:cNvGraphicFramePr>
          <p:nvPr/>
        </p:nvGraphicFramePr>
        <p:xfrm>
          <a:off x="4232991" y="927255"/>
          <a:ext cx="1623666" cy="425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56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Quite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24 Rectángulo redondeado"/>
          <p:cNvSpPr/>
          <p:nvPr/>
        </p:nvSpPr>
        <p:spPr>
          <a:xfrm>
            <a:off x="3526704" y="908720"/>
            <a:ext cx="670064" cy="255836"/>
          </a:xfrm>
          <a:prstGeom prst="roundRect">
            <a:avLst/>
          </a:prstGeom>
          <a:solidFill>
            <a:srgbClr val="493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55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929556" y="4576076"/>
            <a:ext cx="684000" cy="684000"/>
          </a:xfrm>
          <a:prstGeom prst="ellipse">
            <a:avLst/>
          </a:prstGeom>
          <a:noFill/>
          <a:ln w="28575" cap="flat">
            <a:solidFill>
              <a:srgbClr val="493BC4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6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6660232" y="3573040"/>
            <a:ext cx="216000" cy="216000"/>
          </a:xfrm>
          <a:prstGeom prst="ellipse">
            <a:avLst/>
          </a:prstGeom>
          <a:solidFill>
            <a:srgbClr val="493BC4"/>
          </a:solidFill>
          <a:ln w="12700" cap="flat">
            <a:solidFill>
              <a:srgbClr val="493BC4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7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954556" y="4731149"/>
            <a:ext cx="673582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493BC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64</a:t>
            </a:r>
            <a:r>
              <a:rPr lang="en-US" sz="2000" b="1" dirty="0">
                <a:solidFill>
                  <a:srgbClr val="493BC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%</a:t>
            </a:r>
          </a:p>
        </p:txBody>
      </p:sp>
      <p:sp>
        <p:nvSpPr>
          <p:cNvPr id="5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677436" y="3497384"/>
            <a:ext cx="948737" cy="948737"/>
          </a:xfrm>
          <a:prstGeom prst="ellipse">
            <a:avLst/>
          </a:prstGeom>
          <a:noFill/>
          <a:ln w="28575" cap="flat">
            <a:solidFill>
              <a:srgbClr val="493BC4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404416" y="4574352"/>
            <a:ext cx="252000" cy="252000"/>
          </a:xfrm>
          <a:prstGeom prst="ellipse">
            <a:avLst/>
          </a:prstGeom>
          <a:solidFill>
            <a:srgbClr val="493BC4"/>
          </a:solidFill>
          <a:ln w="12700" cap="flat">
            <a:solidFill>
              <a:srgbClr val="493BC4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000" dirty="0">
              <a:latin typeface="Lato Light" panose="020F0502020204030203" pitchFamily="34" charset="0"/>
            </a:endParaRPr>
          </a:p>
        </p:txBody>
      </p:sp>
      <p:sp>
        <p:nvSpPr>
          <p:cNvPr id="60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799199" y="3785663"/>
            <a:ext cx="753732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rgbClr val="493BC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74%</a:t>
            </a:r>
          </a:p>
        </p:txBody>
      </p:sp>
      <p:sp>
        <p:nvSpPr>
          <p:cNvPr id="61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1763814" y="3690601"/>
            <a:ext cx="576000" cy="576000"/>
          </a:xfrm>
          <a:prstGeom prst="ellipse">
            <a:avLst/>
          </a:prstGeom>
          <a:noFill/>
          <a:ln w="28575" cap="flat">
            <a:solidFill>
              <a:srgbClr val="493BC4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2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705390" y="3326896"/>
            <a:ext cx="65114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493BC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67%</a:t>
            </a:r>
          </a:p>
        </p:txBody>
      </p:sp>
      <p:sp>
        <p:nvSpPr>
          <p:cNvPr id="63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2174191" y="3678525"/>
            <a:ext cx="180000" cy="180000"/>
          </a:xfrm>
          <a:prstGeom prst="ellipse">
            <a:avLst/>
          </a:prstGeom>
          <a:solidFill>
            <a:srgbClr val="493BC4"/>
          </a:solidFill>
          <a:ln w="12700" cap="flat">
            <a:solidFill>
              <a:srgbClr val="493BC4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554534" y="4253147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493BC4"/>
                </a:solidFill>
              </a:rPr>
              <a:t>AMERICAS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3954795" y="5229213"/>
            <a:ext cx="67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493BC4"/>
                </a:solidFill>
              </a:rPr>
              <a:t>AFRICA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3500558" y="2946086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493BC4"/>
                </a:solidFill>
              </a:rPr>
              <a:t>EUROPE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6668627" y="4448145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493BC4"/>
                </a:solidFill>
              </a:rPr>
              <a:t>APAC</a:t>
            </a:r>
          </a:p>
        </p:txBody>
      </p:sp>
      <p:sp>
        <p:nvSpPr>
          <p:cNvPr id="6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747103" y="3229123"/>
            <a:ext cx="540000" cy="540000"/>
          </a:xfrm>
          <a:prstGeom prst="ellipse">
            <a:avLst/>
          </a:prstGeom>
          <a:noFill/>
          <a:ln w="28575" cap="flat">
            <a:solidFill>
              <a:srgbClr val="493BC4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9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157480" y="3217047"/>
            <a:ext cx="180000" cy="180000"/>
          </a:xfrm>
          <a:prstGeom prst="ellipse">
            <a:avLst/>
          </a:prstGeom>
          <a:solidFill>
            <a:srgbClr val="493BC4"/>
          </a:solidFill>
          <a:ln w="12700" cap="flat">
            <a:solidFill>
              <a:srgbClr val="493BC4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0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1767135" y="3830186"/>
            <a:ext cx="623890" cy="3539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700" b="1" dirty="0">
                <a:solidFill>
                  <a:srgbClr val="493BC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64%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5220072" y="4808185"/>
            <a:ext cx="64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493BC4"/>
                </a:solidFill>
              </a:rPr>
              <a:t>MENA</a:t>
            </a:r>
          </a:p>
        </p:txBody>
      </p:sp>
      <p:sp>
        <p:nvSpPr>
          <p:cNvPr id="72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5115312" y="3926813"/>
            <a:ext cx="807081" cy="790230"/>
          </a:xfrm>
          <a:prstGeom prst="ellipse">
            <a:avLst/>
          </a:prstGeom>
          <a:noFill/>
          <a:ln w="28575" cap="flat">
            <a:solidFill>
              <a:srgbClr val="493BC4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5138999" y="3984939"/>
            <a:ext cx="180000" cy="180000"/>
          </a:xfrm>
          <a:prstGeom prst="ellipse">
            <a:avLst/>
          </a:prstGeom>
          <a:solidFill>
            <a:srgbClr val="493BC4"/>
          </a:solidFill>
          <a:ln w="12700" cap="flat">
            <a:solidFill>
              <a:srgbClr val="493BC4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4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5182352" y="4164842"/>
            <a:ext cx="702436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493BC4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69%</a:t>
            </a:r>
          </a:p>
        </p:txBody>
      </p:sp>
      <p:sp>
        <p:nvSpPr>
          <p:cNvPr id="75" name="1146 Flecha derecha"/>
          <p:cNvSpPr/>
          <p:nvPr/>
        </p:nvSpPr>
        <p:spPr>
          <a:xfrm rot="16200000">
            <a:off x="1519808" y="1281692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493BC4"/>
          </a:solidFill>
          <a:ln>
            <a:solidFill>
              <a:srgbClr val="493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7" name="1148 Flecha derecha"/>
          <p:cNvSpPr/>
          <p:nvPr/>
        </p:nvSpPr>
        <p:spPr>
          <a:xfrm rot="5400000" flipV="1">
            <a:off x="5519661" y="1284901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493BC4"/>
          </a:solidFill>
          <a:ln>
            <a:solidFill>
              <a:srgbClr val="493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9" name="1171 Elipse"/>
          <p:cNvSpPr/>
          <p:nvPr/>
        </p:nvSpPr>
        <p:spPr>
          <a:xfrm>
            <a:off x="1612532" y="1723270"/>
            <a:ext cx="138079" cy="138079"/>
          </a:xfrm>
          <a:prstGeom prst="ellipse">
            <a:avLst/>
          </a:prstGeom>
          <a:solidFill>
            <a:srgbClr val="493BC4"/>
          </a:solidFill>
          <a:ln>
            <a:solidFill>
              <a:srgbClr val="493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1</a:t>
            </a:r>
          </a:p>
        </p:txBody>
      </p:sp>
      <p:sp>
        <p:nvSpPr>
          <p:cNvPr id="80" name="1172 Elipse"/>
          <p:cNvSpPr/>
          <p:nvPr/>
        </p:nvSpPr>
        <p:spPr>
          <a:xfrm>
            <a:off x="1612532" y="1966893"/>
            <a:ext cx="138079" cy="138079"/>
          </a:xfrm>
          <a:prstGeom prst="ellipse">
            <a:avLst/>
          </a:prstGeom>
          <a:solidFill>
            <a:srgbClr val="493BC4"/>
          </a:solidFill>
          <a:ln>
            <a:solidFill>
              <a:srgbClr val="493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2</a:t>
            </a:r>
          </a:p>
        </p:txBody>
      </p:sp>
      <p:sp>
        <p:nvSpPr>
          <p:cNvPr id="81" name="1173 Elipse"/>
          <p:cNvSpPr/>
          <p:nvPr/>
        </p:nvSpPr>
        <p:spPr>
          <a:xfrm>
            <a:off x="1612531" y="2201550"/>
            <a:ext cx="138079" cy="138079"/>
          </a:xfrm>
          <a:prstGeom prst="ellipse">
            <a:avLst/>
          </a:prstGeom>
          <a:solidFill>
            <a:srgbClr val="493BC4"/>
          </a:solidFill>
          <a:ln>
            <a:solidFill>
              <a:srgbClr val="493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3</a:t>
            </a:r>
          </a:p>
        </p:txBody>
      </p:sp>
      <p:pic>
        <p:nvPicPr>
          <p:cNvPr id="82" name="Picture 4" descr="Bandera de Vietnam | Banderas-mundo.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51" y="1995596"/>
            <a:ext cx="167449" cy="11163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1171 Elipse"/>
          <p:cNvSpPr/>
          <p:nvPr/>
        </p:nvSpPr>
        <p:spPr>
          <a:xfrm>
            <a:off x="5604392" y="1723270"/>
            <a:ext cx="144000" cy="138079"/>
          </a:xfrm>
          <a:prstGeom prst="ellipse">
            <a:avLst/>
          </a:prstGeom>
          <a:solidFill>
            <a:srgbClr val="493BC4"/>
          </a:solidFill>
          <a:ln>
            <a:solidFill>
              <a:srgbClr val="493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84" name="1172 Elipse"/>
          <p:cNvSpPr/>
          <p:nvPr/>
        </p:nvSpPr>
        <p:spPr>
          <a:xfrm>
            <a:off x="5604392" y="1966893"/>
            <a:ext cx="144000" cy="138079"/>
          </a:xfrm>
          <a:prstGeom prst="ellipse">
            <a:avLst/>
          </a:prstGeom>
          <a:solidFill>
            <a:srgbClr val="493BC4"/>
          </a:solidFill>
          <a:ln>
            <a:solidFill>
              <a:srgbClr val="493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85" name="1173 Elipse"/>
          <p:cNvSpPr/>
          <p:nvPr/>
        </p:nvSpPr>
        <p:spPr>
          <a:xfrm>
            <a:off x="5604391" y="2201550"/>
            <a:ext cx="144000" cy="138079"/>
          </a:xfrm>
          <a:prstGeom prst="ellipse">
            <a:avLst/>
          </a:prstGeom>
          <a:solidFill>
            <a:srgbClr val="493BC4"/>
          </a:solidFill>
          <a:ln>
            <a:solidFill>
              <a:srgbClr val="493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b="1" dirty="0">
              <a:latin typeface="Montserrat" pitchFamily="50" charset="0"/>
            </a:endParaRPr>
          </a:p>
        </p:txBody>
      </p:sp>
      <p:sp>
        <p:nvSpPr>
          <p:cNvPr id="86" name="CuadroTexto 85"/>
          <p:cNvSpPr txBox="1"/>
          <p:nvPr/>
        </p:nvSpPr>
        <p:spPr>
          <a:xfrm>
            <a:off x="5429291" y="2161358"/>
            <a:ext cx="511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39</a:t>
            </a:r>
          </a:p>
        </p:txBody>
      </p:sp>
      <p:sp>
        <p:nvSpPr>
          <p:cNvPr id="87" name="CuadroTexto 86"/>
          <p:cNvSpPr txBox="1"/>
          <p:nvPr/>
        </p:nvSpPr>
        <p:spPr>
          <a:xfrm>
            <a:off x="5419460" y="1914677"/>
            <a:ext cx="5138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38</a:t>
            </a:r>
          </a:p>
        </p:txBody>
      </p:sp>
      <p:sp>
        <p:nvSpPr>
          <p:cNvPr id="88" name="CuadroTexto 87"/>
          <p:cNvSpPr txBox="1"/>
          <p:nvPr/>
        </p:nvSpPr>
        <p:spPr>
          <a:xfrm>
            <a:off x="5429350" y="1685080"/>
            <a:ext cx="513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37</a:t>
            </a:r>
          </a:p>
        </p:txBody>
      </p:sp>
      <p:pic>
        <p:nvPicPr>
          <p:cNvPr id="89" name="Picture 2" descr="Flag Of Indonesia Flagpedia Net 30628 | Hot Sex Pictu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93" y="1749806"/>
            <a:ext cx="144767" cy="85006"/>
          </a:xfrm>
          <a:prstGeom prst="ellipse">
            <a:avLst/>
          </a:prstGeom>
          <a:ln w="3175" cap="rnd">
            <a:solidFill>
              <a:srgbClr val="333333">
                <a:alpha val="40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Bandera Paragu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53" y="2283441"/>
            <a:ext cx="174243" cy="958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4" descr="Nigeria Flag Wallpapers - Top Free Nigeria Flag Background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5979" y="2270589"/>
            <a:ext cx="157575" cy="104414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4" descr="Nigeria Flag Wallpapers - Top Free Nigeria Flag Background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00554" y="-82265"/>
            <a:ext cx="68997" cy="457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Bandera de Japón | Banderas-mundo.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05" y="1723270"/>
            <a:ext cx="155121" cy="10344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430102" y="6237312"/>
            <a:ext cx="62837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- Sleeping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1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3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-252536" y="355303"/>
            <a:ext cx="9540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Century" panose="02040604050505020304" pitchFamily="18" charset="0"/>
              </a:rPr>
              <a:t>STRESS IN DAILY LIFE</a:t>
            </a:r>
            <a:endParaRPr lang="es-PE" sz="4400" b="1" dirty="0">
              <a:latin typeface="Century" panose="020406040505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 b="11150"/>
          <a:stretch/>
        </p:blipFill>
        <p:spPr>
          <a:xfrm>
            <a:off x="1945480" y="1801853"/>
            <a:ext cx="5253040" cy="44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670695" y="6237312"/>
            <a:ext cx="3802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Q3. </a:t>
            </a:r>
            <a:r>
              <a:rPr lang="en-US" sz="1100" dirty="0"/>
              <a:t>How often would you say you feel stress in your daily life?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graphicFrame>
        <p:nvGraphicFramePr>
          <p:cNvPr id="6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60787"/>
              </p:ext>
            </p:extLst>
          </p:nvPr>
        </p:nvGraphicFramePr>
        <p:xfrm>
          <a:off x="1621613" y="996036"/>
          <a:ext cx="963754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0" name="Rectangle 102"/>
          <p:cNvSpPr>
            <a:spLocks noChangeArrowheads="1"/>
          </p:cNvSpPr>
          <p:nvPr/>
        </p:nvSpPr>
        <p:spPr bwMode="auto">
          <a:xfrm>
            <a:off x="1358487" y="1108423"/>
            <a:ext cx="215900" cy="160337"/>
          </a:xfrm>
          <a:prstGeom prst="rect">
            <a:avLst/>
          </a:prstGeom>
          <a:solidFill>
            <a:srgbClr val="1F1957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Stress in daily life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39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36982"/>
              </p:ext>
            </p:extLst>
          </p:nvPr>
        </p:nvGraphicFramePr>
        <p:xfrm>
          <a:off x="3047531" y="983735"/>
          <a:ext cx="952128" cy="362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172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Almost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never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Rectangle 102"/>
          <p:cNvSpPr>
            <a:spLocks noChangeArrowheads="1"/>
          </p:cNvSpPr>
          <p:nvPr/>
        </p:nvSpPr>
        <p:spPr bwMode="auto">
          <a:xfrm>
            <a:off x="2775523" y="1087440"/>
            <a:ext cx="250451" cy="187241"/>
          </a:xfrm>
          <a:prstGeom prst="rect">
            <a:avLst/>
          </a:prstGeom>
          <a:solidFill>
            <a:srgbClr val="3891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460322"/>
              </p:ext>
            </p:extLst>
          </p:nvPr>
        </p:nvGraphicFramePr>
        <p:xfrm>
          <a:off x="5923197" y="987755"/>
          <a:ext cx="911105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Fairly often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Rectangle 102"/>
          <p:cNvSpPr>
            <a:spLocks noChangeArrowheads="1"/>
          </p:cNvSpPr>
          <p:nvPr/>
        </p:nvSpPr>
        <p:spPr bwMode="auto">
          <a:xfrm>
            <a:off x="5655843" y="1108423"/>
            <a:ext cx="215900" cy="160337"/>
          </a:xfrm>
          <a:prstGeom prst="rect">
            <a:avLst/>
          </a:prstGeom>
          <a:solidFill>
            <a:srgbClr val="EF865E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3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681088"/>
              </p:ext>
            </p:extLst>
          </p:nvPr>
        </p:nvGraphicFramePr>
        <p:xfrm>
          <a:off x="7217670" y="986670"/>
          <a:ext cx="940096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often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Rectangle 102"/>
          <p:cNvSpPr>
            <a:spLocks noChangeArrowheads="1"/>
          </p:cNvSpPr>
          <p:nvPr/>
        </p:nvSpPr>
        <p:spPr bwMode="auto">
          <a:xfrm>
            <a:off x="6951987" y="1108423"/>
            <a:ext cx="215900" cy="160337"/>
          </a:xfrm>
          <a:prstGeom prst="rect">
            <a:avLst/>
          </a:prstGeom>
          <a:solidFill>
            <a:srgbClr val="E64C4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pSp>
        <p:nvGrpSpPr>
          <p:cNvPr id="47" name="69 Grupo"/>
          <p:cNvGrpSpPr/>
          <p:nvPr/>
        </p:nvGrpSpPr>
        <p:grpSpPr>
          <a:xfrm>
            <a:off x="4643195" y="1340588"/>
            <a:ext cx="2355602" cy="2177046"/>
            <a:chOff x="4206415" y="295853"/>
            <a:chExt cx="2897996" cy="2502720"/>
          </a:xfrm>
        </p:grpSpPr>
        <p:grpSp>
          <p:nvGrpSpPr>
            <p:cNvPr id="49" name="70 Grupo"/>
            <p:cNvGrpSpPr/>
            <p:nvPr/>
          </p:nvGrpSpPr>
          <p:grpSpPr>
            <a:xfrm>
              <a:off x="4206415" y="295853"/>
              <a:ext cx="2897996" cy="2502720"/>
              <a:chOff x="986302" y="3213126"/>
              <a:chExt cx="4176712" cy="3607023"/>
            </a:xfrm>
          </p:grpSpPr>
          <p:graphicFrame>
            <p:nvGraphicFramePr>
              <p:cNvPr id="51" name="Chart 3"/>
              <p:cNvGraphicFramePr/>
              <p:nvPr>
                <p:extLst>
                  <p:ext uri="{D42A27DB-BD31-4B8C-83A1-F6EECF244321}">
                    <p14:modId xmlns:p14="http://schemas.microsoft.com/office/powerpoint/2010/main" val="2563546517"/>
                  </p:ext>
                </p:extLst>
              </p:nvPr>
            </p:nvGraphicFramePr>
            <p:xfrm>
              <a:off x="986302" y="3366270"/>
              <a:ext cx="4176712" cy="34247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2" name="Freeform 6"/>
              <p:cNvSpPr/>
              <p:nvPr/>
            </p:nvSpPr>
            <p:spPr>
              <a:xfrm>
                <a:off x="2129667" y="3213126"/>
                <a:ext cx="1828798" cy="3607023"/>
              </a:xfrm>
              <a:custGeom>
                <a:avLst/>
                <a:gdLst>
                  <a:gd name="connsiteX0" fmla="*/ 727461 w 1828800"/>
                  <a:gd name="connsiteY0" fmla="*/ 959420 h 3781425"/>
                  <a:gd name="connsiteX1" fmla="*/ 668427 w 1828800"/>
                  <a:gd name="connsiteY1" fmla="*/ 969259 h 3781425"/>
                  <a:gd name="connsiteX2" fmla="*/ 612673 w 1828800"/>
                  <a:gd name="connsiteY2" fmla="*/ 988935 h 3781425"/>
                  <a:gd name="connsiteX3" fmla="*/ 563479 w 1828800"/>
                  <a:gd name="connsiteY3" fmla="*/ 1021730 h 3781425"/>
                  <a:gd name="connsiteX4" fmla="*/ 520844 w 1828800"/>
                  <a:gd name="connsiteY4" fmla="*/ 1064363 h 3781425"/>
                  <a:gd name="connsiteX5" fmla="*/ 484768 w 1828800"/>
                  <a:gd name="connsiteY5" fmla="*/ 1113555 h 3781425"/>
                  <a:gd name="connsiteX6" fmla="*/ 461810 w 1828800"/>
                  <a:gd name="connsiteY6" fmla="*/ 1159468 h 3781425"/>
                  <a:gd name="connsiteX7" fmla="*/ 248634 w 1828800"/>
                  <a:gd name="connsiteY7" fmla="*/ 1871112 h 3781425"/>
                  <a:gd name="connsiteX8" fmla="*/ 242074 w 1828800"/>
                  <a:gd name="connsiteY8" fmla="*/ 1913745 h 3781425"/>
                  <a:gd name="connsiteX9" fmla="*/ 245354 w 1828800"/>
                  <a:gd name="connsiteY9" fmla="*/ 1956378 h 3781425"/>
                  <a:gd name="connsiteX10" fmla="*/ 268311 w 1828800"/>
                  <a:gd name="connsiteY10" fmla="*/ 1985893 h 3781425"/>
                  <a:gd name="connsiteX11" fmla="*/ 297828 w 1828800"/>
                  <a:gd name="connsiteY11" fmla="*/ 2008849 h 3781425"/>
                  <a:gd name="connsiteX12" fmla="*/ 327345 w 1828800"/>
                  <a:gd name="connsiteY12" fmla="*/ 2015408 h 3781425"/>
                  <a:gd name="connsiteX13" fmla="*/ 369980 w 1828800"/>
                  <a:gd name="connsiteY13" fmla="*/ 2015408 h 3781425"/>
                  <a:gd name="connsiteX14" fmla="*/ 402777 w 1828800"/>
                  <a:gd name="connsiteY14" fmla="*/ 1992452 h 3781425"/>
                  <a:gd name="connsiteX15" fmla="*/ 432293 w 1828800"/>
                  <a:gd name="connsiteY15" fmla="*/ 1956378 h 3781425"/>
                  <a:gd name="connsiteX16" fmla="*/ 622512 w 1828800"/>
                  <a:gd name="connsiteY16" fmla="*/ 1300485 h 3781425"/>
                  <a:gd name="connsiteX17" fmla="*/ 674987 w 1828800"/>
                  <a:gd name="connsiteY17" fmla="*/ 1300485 h 3781425"/>
                  <a:gd name="connsiteX18" fmla="*/ 356862 w 1828800"/>
                  <a:gd name="connsiteY18" fmla="*/ 2415503 h 3781425"/>
                  <a:gd name="connsiteX19" fmla="*/ 658588 w 1828800"/>
                  <a:gd name="connsiteY19" fmla="*/ 2415503 h 3781425"/>
                  <a:gd name="connsiteX20" fmla="*/ 658588 w 1828800"/>
                  <a:gd name="connsiteY20" fmla="*/ 3291120 h 3781425"/>
                  <a:gd name="connsiteX21" fmla="*/ 674987 w 1828800"/>
                  <a:gd name="connsiteY21" fmla="*/ 3333753 h 3781425"/>
                  <a:gd name="connsiteX22" fmla="*/ 704503 w 1828800"/>
                  <a:gd name="connsiteY22" fmla="*/ 3356709 h 3781425"/>
                  <a:gd name="connsiteX23" fmla="*/ 740579 w 1828800"/>
                  <a:gd name="connsiteY23" fmla="*/ 3369827 h 3781425"/>
                  <a:gd name="connsiteX24" fmla="*/ 786494 w 1828800"/>
                  <a:gd name="connsiteY24" fmla="*/ 3369827 h 3781425"/>
                  <a:gd name="connsiteX25" fmla="*/ 825850 w 1828800"/>
                  <a:gd name="connsiteY25" fmla="*/ 3359989 h 3781425"/>
                  <a:gd name="connsiteX26" fmla="*/ 852087 w 1828800"/>
                  <a:gd name="connsiteY26" fmla="*/ 3337032 h 3781425"/>
                  <a:gd name="connsiteX27" fmla="*/ 871765 w 1828800"/>
                  <a:gd name="connsiteY27" fmla="*/ 3310797 h 3781425"/>
                  <a:gd name="connsiteX28" fmla="*/ 878324 w 1828800"/>
                  <a:gd name="connsiteY28" fmla="*/ 3274723 h 3781425"/>
                  <a:gd name="connsiteX29" fmla="*/ 878324 w 1828800"/>
                  <a:gd name="connsiteY29" fmla="*/ 2415503 h 3781425"/>
                  <a:gd name="connsiteX30" fmla="*/ 947197 w 1828800"/>
                  <a:gd name="connsiteY30" fmla="*/ 2415503 h 3781425"/>
                  <a:gd name="connsiteX31" fmla="*/ 947197 w 1828800"/>
                  <a:gd name="connsiteY31" fmla="*/ 3264884 h 3781425"/>
                  <a:gd name="connsiteX32" fmla="*/ 953756 w 1828800"/>
                  <a:gd name="connsiteY32" fmla="*/ 3310797 h 3781425"/>
                  <a:gd name="connsiteX33" fmla="*/ 970154 w 1828800"/>
                  <a:gd name="connsiteY33" fmla="*/ 3340312 h 3781425"/>
                  <a:gd name="connsiteX34" fmla="*/ 1002950 w 1828800"/>
                  <a:gd name="connsiteY34" fmla="*/ 3359989 h 3781425"/>
                  <a:gd name="connsiteX35" fmla="*/ 1032467 w 1828800"/>
                  <a:gd name="connsiteY35" fmla="*/ 3369827 h 3781425"/>
                  <a:gd name="connsiteX36" fmla="*/ 1088221 w 1828800"/>
                  <a:gd name="connsiteY36" fmla="*/ 3369827 h 3781425"/>
                  <a:gd name="connsiteX37" fmla="*/ 1127577 w 1828800"/>
                  <a:gd name="connsiteY37" fmla="*/ 3353430 h 3781425"/>
                  <a:gd name="connsiteX38" fmla="*/ 1150534 w 1828800"/>
                  <a:gd name="connsiteY38" fmla="*/ 3327194 h 3781425"/>
                  <a:gd name="connsiteX39" fmla="*/ 1166932 w 1828800"/>
                  <a:gd name="connsiteY39" fmla="*/ 3291120 h 3781425"/>
                  <a:gd name="connsiteX40" fmla="*/ 1170212 w 1828800"/>
                  <a:gd name="connsiteY40" fmla="*/ 3264884 h 3781425"/>
                  <a:gd name="connsiteX41" fmla="*/ 1170212 w 1828800"/>
                  <a:gd name="connsiteY41" fmla="*/ 2415503 h 3781425"/>
                  <a:gd name="connsiteX42" fmla="*/ 1471939 w 1828800"/>
                  <a:gd name="connsiteY42" fmla="*/ 2415503 h 3781425"/>
                  <a:gd name="connsiteX43" fmla="*/ 1147255 w 1828800"/>
                  <a:gd name="connsiteY43" fmla="*/ 1300485 h 3781425"/>
                  <a:gd name="connsiteX44" fmla="*/ 1203008 w 1828800"/>
                  <a:gd name="connsiteY44" fmla="*/ 1300485 h 3781425"/>
                  <a:gd name="connsiteX45" fmla="*/ 1396507 w 1828800"/>
                  <a:gd name="connsiteY45" fmla="*/ 1956378 h 3781425"/>
                  <a:gd name="connsiteX46" fmla="*/ 1419465 w 1828800"/>
                  <a:gd name="connsiteY46" fmla="*/ 1989172 h 3781425"/>
                  <a:gd name="connsiteX47" fmla="*/ 1455541 w 1828800"/>
                  <a:gd name="connsiteY47" fmla="*/ 2012129 h 3781425"/>
                  <a:gd name="connsiteX48" fmla="*/ 1488337 w 1828800"/>
                  <a:gd name="connsiteY48" fmla="*/ 2018687 h 3781425"/>
                  <a:gd name="connsiteX49" fmla="*/ 1527693 w 1828800"/>
                  <a:gd name="connsiteY49" fmla="*/ 2015408 h 3781425"/>
                  <a:gd name="connsiteX50" fmla="*/ 1557209 w 1828800"/>
                  <a:gd name="connsiteY50" fmla="*/ 1992452 h 3781425"/>
                  <a:gd name="connsiteX51" fmla="*/ 1576887 w 1828800"/>
                  <a:gd name="connsiteY51" fmla="*/ 1959657 h 3781425"/>
                  <a:gd name="connsiteX52" fmla="*/ 1586726 w 1828800"/>
                  <a:gd name="connsiteY52" fmla="*/ 1923583 h 3781425"/>
                  <a:gd name="connsiteX53" fmla="*/ 1586726 w 1828800"/>
                  <a:gd name="connsiteY53" fmla="*/ 1887509 h 3781425"/>
                  <a:gd name="connsiteX54" fmla="*/ 1393227 w 1828800"/>
                  <a:gd name="connsiteY54" fmla="*/ 1231616 h 3781425"/>
                  <a:gd name="connsiteX55" fmla="*/ 1370270 w 1828800"/>
                  <a:gd name="connsiteY55" fmla="*/ 1159468 h 3781425"/>
                  <a:gd name="connsiteX56" fmla="*/ 1344033 w 1828800"/>
                  <a:gd name="connsiteY56" fmla="*/ 1110276 h 3781425"/>
                  <a:gd name="connsiteX57" fmla="*/ 1301398 w 1828800"/>
                  <a:gd name="connsiteY57" fmla="*/ 1057804 h 3781425"/>
                  <a:gd name="connsiteX58" fmla="*/ 1268601 w 1828800"/>
                  <a:gd name="connsiteY58" fmla="*/ 1028289 h 3781425"/>
                  <a:gd name="connsiteX59" fmla="*/ 1216127 w 1828800"/>
                  <a:gd name="connsiteY59" fmla="*/ 992215 h 3781425"/>
                  <a:gd name="connsiteX60" fmla="*/ 1166932 w 1828800"/>
                  <a:gd name="connsiteY60" fmla="*/ 972538 h 3781425"/>
                  <a:gd name="connsiteX61" fmla="*/ 1124297 w 1828800"/>
                  <a:gd name="connsiteY61" fmla="*/ 959420 h 3781425"/>
                  <a:gd name="connsiteX62" fmla="*/ 909415 w 1828800"/>
                  <a:gd name="connsiteY62" fmla="*/ 411597 h 3781425"/>
                  <a:gd name="connsiteX63" fmla="*/ 670366 w 1828800"/>
                  <a:gd name="connsiteY63" fmla="*/ 644053 h 3781425"/>
                  <a:gd name="connsiteX64" fmla="*/ 909415 w 1828800"/>
                  <a:gd name="connsiteY64" fmla="*/ 879737 h 3781425"/>
                  <a:gd name="connsiteX65" fmla="*/ 1148463 w 1828800"/>
                  <a:gd name="connsiteY65" fmla="*/ 644053 h 3781425"/>
                  <a:gd name="connsiteX66" fmla="*/ 1078741 w 1828800"/>
                  <a:gd name="connsiteY66" fmla="*/ 479396 h 3781425"/>
                  <a:gd name="connsiteX67" fmla="*/ 909415 w 1828800"/>
                  <a:gd name="connsiteY67" fmla="*/ 411597 h 3781425"/>
                  <a:gd name="connsiteX68" fmla="*/ 0 w 1828800"/>
                  <a:gd name="connsiteY68" fmla="*/ 0 h 3781425"/>
                  <a:gd name="connsiteX69" fmla="*/ 1828800 w 1828800"/>
                  <a:gd name="connsiteY69" fmla="*/ 0 h 3781425"/>
                  <a:gd name="connsiteX70" fmla="*/ 1828800 w 1828800"/>
                  <a:gd name="connsiteY70" fmla="*/ 3781425 h 3781425"/>
                  <a:gd name="connsiteX71" fmla="*/ 0 w 1828800"/>
                  <a:gd name="connsiteY71" fmla="*/ 3781425 h 3781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828800" h="3781425">
                    <a:moveTo>
                      <a:pt x="727461" y="959420"/>
                    </a:moveTo>
                    <a:lnTo>
                      <a:pt x="668427" y="969259"/>
                    </a:lnTo>
                    <a:lnTo>
                      <a:pt x="612673" y="988935"/>
                    </a:lnTo>
                    <a:lnTo>
                      <a:pt x="563479" y="1021730"/>
                    </a:lnTo>
                    <a:lnTo>
                      <a:pt x="520844" y="1064363"/>
                    </a:lnTo>
                    <a:lnTo>
                      <a:pt x="484768" y="1113555"/>
                    </a:lnTo>
                    <a:lnTo>
                      <a:pt x="461810" y="1159468"/>
                    </a:lnTo>
                    <a:lnTo>
                      <a:pt x="248634" y="1871112"/>
                    </a:lnTo>
                    <a:lnTo>
                      <a:pt x="242074" y="1913745"/>
                    </a:lnTo>
                    <a:lnTo>
                      <a:pt x="245354" y="1956378"/>
                    </a:lnTo>
                    <a:lnTo>
                      <a:pt x="268311" y="1985893"/>
                    </a:lnTo>
                    <a:lnTo>
                      <a:pt x="297828" y="2008849"/>
                    </a:lnTo>
                    <a:lnTo>
                      <a:pt x="327345" y="2015408"/>
                    </a:lnTo>
                    <a:lnTo>
                      <a:pt x="369980" y="2015408"/>
                    </a:lnTo>
                    <a:lnTo>
                      <a:pt x="402777" y="1992452"/>
                    </a:lnTo>
                    <a:lnTo>
                      <a:pt x="432293" y="1956378"/>
                    </a:lnTo>
                    <a:lnTo>
                      <a:pt x="622512" y="1300485"/>
                    </a:lnTo>
                    <a:lnTo>
                      <a:pt x="674987" y="1300485"/>
                    </a:lnTo>
                    <a:lnTo>
                      <a:pt x="356862" y="2415503"/>
                    </a:lnTo>
                    <a:lnTo>
                      <a:pt x="658588" y="2415503"/>
                    </a:lnTo>
                    <a:lnTo>
                      <a:pt x="658588" y="3291120"/>
                    </a:lnTo>
                    <a:lnTo>
                      <a:pt x="674987" y="3333753"/>
                    </a:lnTo>
                    <a:lnTo>
                      <a:pt x="704503" y="3356709"/>
                    </a:lnTo>
                    <a:lnTo>
                      <a:pt x="740579" y="3369827"/>
                    </a:lnTo>
                    <a:lnTo>
                      <a:pt x="786494" y="3369827"/>
                    </a:lnTo>
                    <a:lnTo>
                      <a:pt x="825850" y="3359989"/>
                    </a:lnTo>
                    <a:lnTo>
                      <a:pt x="852087" y="3337032"/>
                    </a:lnTo>
                    <a:lnTo>
                      <a:pt x="871765" y="3310797"/>
                    </a:lnTo>
                    <a:lnTo>
                      <a:pt x="878324" y="3274723"/>
                    </a:lnTo>
                    <a:lnTo>
                      <a:pt x="878324" y="2415503"/>
                    </a:lnTo>
                    <a:lnTo>
                      <a:pt x="947197" y="2415503"/>
                    </a:lnTo>
                    <a:lnTo>
                      <a:pt x="947197" y="3264884"/>
                    </a:lnTo>
                    <a:lnTo>
                      <a:pt x="953756" y="3310797"/>
                    </a:lnTo>
                    <a:lnTo>
                      <a:pt x="970154" y="3340312"/>
                    </a:lnTo>
                    <a:lnTo>
                      <a:pt x="1002950" y="3359989"/>
                    </a:lnTo>
                    <a:lnTo>
                      <a:pt x="1032467" y="3369827"/>
                    </a:lnTo>
                    <a:lnTo>
                      <a:pt x="1088221" y="3369827"/>
                    </a:lnTo>
                    <a:lnTo>
                      <a:pt x="1127577" y="3353430"/>
                    </a:lnTo>
                    <a:lnTo>
                      <a:pt x="1150534" y="3327194"/>
                    </a:lnTo>
                    <a:lnTo>
                      <a:pt x="1166932" y="3291120"/>
                    </a:lnTo>
                    <a:lnTo>
                      <a:pt x="1170212" y="3264884"/>
                    </a:lnTo>
                    <a:lnTo>
                      <a:pt x="1170212" y="2415503"/>
                    </a:lnTo>
                    <a:lnTo>
                      <a:pt x="1471939" y="2415503"/>
                    </a:lnTo>
                    <a:lnTo>
                      <a:pt x="1147255" y="1300485"/>
                    </a:lnTo>
                    <a:lnTo>
                      <a:pt x="1203008" y="1300485"/>
                    </a:lnTo>
                    <a:lnTo>
                      <a:pt x="1396507" y="1956378"/>
                    </a:lnTo>
                    <a:lnTo>
                      <a:pt x="1419465" y="1989172"/>
                    </a:lnTo>
                    <a:lnTo>
                      <a:pt x="1455541" y="2012129"/>
                    </a:lnTo>
                    <a:lnTo>
                      <a:pt x="1488337" y="2018687"/>
                    </a:lnTo>
                    <a:lnTo>
                      <a:pt x="1527693" y="2015408"/>
                    </a:lnTo>
                    <a:lnTo>
                      <a:pt x="1557209" y="1992452"/>
                    </a:lnTo>
                    <a:lnTo>
                      <a:pt x="1576887" y="1959657"/>
                    </a:lnTo>
                    <a:lnTo>
                      <a:pt x="1586726" y="1923583"/>
                    </a:lnTo>
                    <a:lnTo>
                      <a:pt x="1586726" y="1887509"/>
                    </a:lnTo>
                    <a:lnTo>
                      <a:pt x="1393227" y="1231616"/>
                    </a:lnTo>
                    <a:lnTo>
                      <a:pt x="1370270" y="1159468"/>
                    </a:lnTo>
                    <a:lnTo>
                      <a:pt x="1344033" y="1110276"/>
                    </a:lnTo>
                    <a:lnTo>
                      <a:pt x="1301398" y="1057804"/>
                    </a:lnTo>
                    <a:lnTo>
                      <a:pt x="1268601" y="1028289"/>
                    </a:lnTo>
                    <a:lnTo>
                      <a:pt x="1216127" y="992215"/>
                    </a:lnTo>
                    <a:lnTo>
                      <a:pt x="1166932" y="972538"/>
                    </a:lnTo>
                    <a:lnTo>
                      <a:pt x="1124297" y="959420"/>
                    </a:lnTo>
                    <a:close/>
                    <a:moveTo>
                      <a:pt x="909415" y="411597"/>
                    </a:moveTo>
                    <a:cubicBezTo>
                      <a:pt x="776610" y="411597"/>
                      <a:pt x="670366" y="514911"/>
                      <a:pt x="670366" y="644053"/>
                    </a:cubicBezTo>
                    <a:cubicBezTo>
                      <a:pt x="670366" y="776423"/>
                      <a:pt x="776610" y="879737"/>
                      <a:pt x="909415" y="879737"/>
                    </a:cubicBezTo>
                    <a:cubicBezTo>
                      <a:pt x="1038899" y="879737"/>
                      <a:pt x="1148463" y="776423"/>
                      <a:pt x="1148463" y="644053"/>
                    </a:cubicBezTo>
                    <a:cubicBezTo>
                      <a:pt x="1148463" y="582710"/>
                      <a:pt x="1121902" y="524596"/>
                      <a:pt x="1078741" y="479396"/>
                    </a:cubicBezTo>
                    <a:cubicBezTo>
                      <a:pt x="1032259" y="434197"/>
                      <a:pt x="972497" y="411597"/>
                      <a:pt x="909415" y="411597"/>
                    </a:cubicBezTo>
                    <a:close/>
                    <a:moveTo>
                      <a:pt x="0" y="0"/>
                    </a:moveTo>
                    <a:lnTo>
                      <a:pt x="1828800" y="0"/>
                    </a:lnTo>
                    <a:lnTo>
                      <a:pt x="1828800" y="3781425"/>
                    </a:lnTo>
                    <a:lnTo>
                      <a:pt x="0" y="37814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 Light" panose="020F03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0" name="71 Rectángulo"/>
            <p:cNvSpPr/>
            <p:nvPr/>
          </p:nvSpPr>
          <p:spPr>
            <a:xfrm>
              <a:off x="4422107" y="1807256"/>
              <a:ext cx="268130" cy="4243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33A3D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0" name="75 Grupo"/>
          <p:cNvGrpSpPr/>
          <p:nvPr/>
        </p:nvGrpSpPr>
        <p:grpSpPr>
          <a:xfrm>
            <a:off x="6488808" y="1268760"/>
            <a:ext cx="2422692" cy="2216987"/>
            <a:chOff x="1151884" y="4089047"/>
            <a:chExt cx="1996604" cy="1713734"/>
          </a:xfrm>
        </p:grpSpPr>
        <p:graphicFrame>
          <p:nvGraphicFramePr>
            <p:cNvPr id="64" name="Chart 3"/>
            <p:cNvGraphicFramePr/>
            <p:nvPr>
              <p:extLst>
                <p:ext uri="{D42A27DB-BD31-4B8C-83A1-F6EECF244321}">
                  <p14:modId xmlns:p14="http://schemas.microsoft.com/office/powerpoint/2010/main" val="2419517342"/>
                </p:ext>
              </p:extLst>
            </p:nvPr>
          </p:nvGraphicFramePr>
          <p:xfrm>
            <a:off x="1151884" y="4146473"/>
            <a:ext cx="1996604" cy="1648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66" name="Freeform 7"/>
            <p:cNvSpPr/>
            <p:nvPr/>
          </p:nvSpPr>
          <p:spPr>
            <a:xfrm>
              <a:off x="1796834" y="4089047"/>
              <a:ext cx="874226" cy="1713734"/>
            </a:xfrm>
            <a:custGeom>
              <a:avLst/>
              <a:gdLst>
                <a:gd name="connsiteX0" fmla="*/ 1188369 w 1828800"/>
                <a:gd name="connsiteY0" fmla="*/ 949460 h 3781425"/>
                <a:gd name="connsiteX1" fmla="*/ 637132 w 1828800"/>
                <a:gd name="connsiteY1" fmla="*/ 952753 h 3781425"/>
                <a:gd name="connsiteX2" fmla="*/ 564514 w 1828800"/>
                <a:gd name="connsiteY2" fmla="*/ 962633 h 3781425"/>
                <a:gd name="connsiteX3" fmla="*/ 501799 w 1828800"/>
                <a:gd name="connsiteY3" fmla="*/ 988978 h 3781425"/>
                <a:gd name="connsiteX4" fmla="*/ 462189 w 1828800"/>
                <a:gd name="connsiteY4" fmla="*/ 1018616 h 3781425"/>
                <a:gd name="connsiteX5" fmla="*/ 432481 w 1828800"/>
                <a:gd name="connsiteY5" fmla="*/ 1051547 h 3781425"/>
                <a:gd name="connsiteX6" fmla="*/ 402774 w 1828800"/>
                <a:gd name="connsiteY6" fmla="*/ 1084478 h 3781425"/>
                <a:gd name="connsiteX7" fmla="*/ 373067 w 1828800"/>
                <a:gd name="connsiteY7" fmla="*/ 1140462 h 3781425"/>
                <a:gd name="connsiteX8" fmla="*/ 356563 w 1828800"/>
                <a:gd name="connsiteY8" fmla="*/ 1193152 h 3781425"/>
                <a:gd name="connsiteX9" fmla="*/ 349961 w 1828800"/>
                <a:gd name="connsiteY9" fmla="*/ 1245842 h 3781425"/>
                <a:gd name="connsiteX10" fmla="*/ 346660 w 1828800"/>
                <a:gd name="connsiteY10" fmla="*/ 2026313 h 3781425"/>
                <a:gd name="connsiteX11" fmla="*/ 356563 w 1828800"/>
                <a:gd name="connsiteY11" fmla="*/ 2069123 h 3781425"/>
                <a:gd name="connsiteX12" fmla="*/ 376368 w 1828800"/>
                <a:gd name="connsiteY12" fmla="*/ 2098762 h 3781425"/>
                <a:gd name="connsiteX13" fmla="*/ 406075 w 1828800"/>
                <a:gd name="connsiteY13" fmla="*/ 2121814 h 3781425"/>
                <a:gd name="connsiteX14" fmla="*/ 439083 w 1828800"/>
                <a:gd name="connsiteY14" fmla="*/ 2128400 h 3781425"/>
                <a:gd name="connsiteX15" fmla="*/ 478693 w 1828800"/>
                <a:gd name="connsiteY15" fmla="*/ 2128400 h 3781425"/>
                <a:gd name="connsiteX16" fmla="*/ 521604 w 1828800"/>
                <a:gd name="connsiteY16" fmla="*/ 2111934 h 3781425"/>
                <a:gd name="connsiteX17" fmla="*/ 541408 w 1828800"/>
                <a:gd name="connsiteY17" fmla="*/ 2082296 h 3781425"/>
                <a:gd name="connsiteX18" fmla="*/ 557913 w 1828800"/>
                <a:gd name="connsiteY18" fmla="*/ 2052658 h 3781425"/>
                <a:gd name="connsiteX19" fmla="*/ 557913 w 1828800"/>
                <a:gd name="connsiteY19" fmla="*/ 1331463 h 3781425"/>
                <a:gd name="connsiteX20" fmla="*/ 610726 w 1828800"/>
                <a:gd name="connsiteY20" fmla="*/ 1331463 h 3781425"/>
                <a:gd name="connsiteX21" fmla="*/ 610726 w 1828800"/>
                <a:gd name="connsiteY21" fmla="*/ 3264529 h 3781425"/>
                <a:gd name="connsiteX22" fmla="*/ 627230 w 1828800"/>
                <a:gd name="connsiteY22" fmla="*/ 3317219 h 3781425"/>
                <a:gd name="connsiteX23" fmla="*/ 647035 w 1828800"/>
                <a:gd name="connsiteY23" fmla="*/ 3340271 h 3781425"/>
                <a:gd name="connsiteX24" fmla="*/ 676742 w 1828800"/>
                <a:gd name="connsiteY24" fmla="*/ 3363322 h 3781425"/>
                <a:gd name="connsiteX25" fmla="*/ 699848 w 1828800"/>
                <a:gd name="connsiteY25" fmla="*/ 3373202 h 3781425"/>
                <a:gd name="connsiteX26" fmla="*/ 739457 w 1828800"/>
                <a:gd name="connsiteY26" fmla="*/ 3379788 h 3781425"/>
                <a:gd name="connsiteX27" fmla="*/ 782368 w 1828800"/>
                <a:gd name="connsiteY27" fmla="*/ 3379788 h 3781425"/>
                <a:gd name="connsiteX28" fmla="*/ 821978 w 1828800"/>
                <a:gd name="connsiteY28" fmla="*/ 3366616 h 3781425"/>
                <a:gd name="connsiteX29" fmla="*/ 851685 w 1828800"/>
                <a:gd name="connsiteY29" fmla="*/ 3340271 h 3781425"/>
                <a:gd name="connsiteX30" fmla="*/ 874791 w 1828800"/>
                <a:gd name="connsiteY30" fmla="*/ 3313926 h 3781425"/>
                <a:gd name="connsiteX31" fmla="*/ 887994 w 1828800"/>
                <a:gd name="connsiteY31" fmla="*/ 3277701 h 3781425"/>
                <a:gd name="connsiteX32" fmla="*/ 891295 w 1828800"/>
                <a:gd name="connsiteY32" fmla="*/ 3244770 h 3781425"/>
                <a:gd name="connsiteX33" fmla="*/ 887994 w 1828800"/>
                <a:gd name="connsiteY33" fmla="*/ 2118520 h 3781425"/>
                <a:gd name="connsiteX34" fmla="*/ 940807 w 1828800"/>
                <a:gd name="connsiteY34" fmla="*/ 2121814 h 3781425"/>
                <a:gd name="connsiteX35" fmla="*/ 940807 w 1828800"/>
                <a:gd name="connsiteY35" fmla="*/ 3244770 h 3781425"/>
                <a:gd name="connsiteX36" fmla="*/ 947409 w 1828800"/>
                <a:gd name="connsiteY36" fmla="*/ 3290874 h 3781425"/>
                <a:gd name="connsiteX37" fmla="*/ 960612 w 1828800"/>
                <a:gd name="connsiteY37" fmla="*/ 3320512 h 3781425"/>
                <a:gd name="connsiteX38" fmla="*/ 980417 w 1828800"/>
                <a:gd name="connsiteY38" fmla="*/ 3343564 h 3781425"/>
                <a:gd name="connsiteX39" fmla="*/ 1010124 w 1828800"/>
                <a:gd name="connsiteY39" fmla="*/ 3366616 h 3781425"/>
                <a:gd name="connsiteX40" fmla="*/ 1046433 w 1828800"/>
                <a:gd name="connsiteY40" fmla="*/ 3379788 h 3781425"/>
                <a:gd name="connsiteX41" fmla="*/ 1079442 w 1828800"/>
                <a:gd name="connsiteY41" fmla="*/ 3379788 h 3781425"/>
                <a:gd name="connsiteX42" fmla="*/ 1119051 w 1828800"/>
                <a:gd name="connsiteY42" fmla="*/ 3379788 h 3781425"/>
                <a:gd name="connsiteX43" fmla="*/ 1152060 w 1828800"/>
                <a:gd name="connsiteY43" fmla="*/ 3366616 h 3781425"/>
                <a:gd name="connsiteX44" fmla="*/ 1175165 w 1828800"/>
                <a:gd name="connsiteY44" fmla="*/ 3350150 h 3781425"/>
                <a:gd name="connsiteX45" fmla="*/ 1194970 w 1828800"/>
                <a:gd name="connsiteY45" fmla="*/ 3327098 h 3781425"/>
                <a:gd name="connsiteX46" fmla="*/ 1211474 w 1828800"/>
                <a:gd name="connsiteY46" fmla="*/ 3297460 h 3781425"/>
                <a:gd name="connsiteX47" fmla="*/ 1221377 w 1828800"/>
                <a:gd name="connsiteY47" fmla="*/ 3257942 h 3781425"/>
                <a:gd name="connsiteX48" fmla="*/ 1221377 w 1828800"/>
                <a:gd name="connsiteY48" fmla="*/ 1334756 h 3781425"/>
                <a:gd name="connsiteX49" fmla="*/ 1270889 w 1828800"/>
                <a:gd name="connsiteY49" fmla="*/ 1334756 h 3781425"/>
                <a:gd name="connsiteX50" fmla="*/ 1267588 w 1828800"/>
                <a:gd name="connsiteY50" fmla="*/ 2029606 h 3781425"/>
                <a:gd name="connsiteX51" fmla="*/ 1280791 w 1828800"/>
                <a:gd name="connsiteY51" fmla="*/ 2075710 h 3781425"/>
                <a:gd name="connsiteX52" fmla="*/ 1303897 w 1828800"/>
                <a:gd name="connsiteY52" fmla="*/ 2105348 h 3781425"/>
                <a:gd name="connsiteX53" fmla="*/ 1330304 w 1828800"/>
                <a:gd name="connsiteY53" fmla="*/ 2121814 h 3781425"/>
                <a:gd name="connsiteX54" fmla="*/ 1360011 w 1828800"/>
                <a:gd name="connsiteY54" fmla="*/ 2128400 h 3781425"/>
                <a:gd name="connsiteX55" fmla="*/ 1396320 w 1828800"/>
                <a:gd name="connsiteY55" fmla="*/ 2128400 h 3781425"/>
                <a:gd name="connsiteX56" fmla="*/ 1429328 w 1828800"/>
                <a:gd name="connsiteY56" fmla="*/ 2121814 h 3781425"/>
                <a:gd name="connsiteX57" fmla="*/ 1449133 w 1828800"/>
                <a:gd name="connsiteY57" fmla="*/ 2098762 h 3781425"/>
                <a:gd name="connsiteX58" fmla="*/ 1472239 w 1828800"/>
                <a:gd name="connsiteY58" fmla="*/ 2072417 h 3781425"/>
                <a:gd name="connsiteX59" fmla="*/ 1482141 w 1828800"/>
                <a:gd name="connsiteY59" fmla="*/ 2029606 h 3781425"/>
                <a:gd name="connsiteX60" fmla="*/ 1482141 w 1828800"/>
                <a:gd name="connsiteY60" fmla="*/ 1259014 h 3781425"/>
                <a:gd name="connsiteX61" fmla="*/ 1472239 w 1828800"/>
                <a:gd name="connsiteY61" fmla="*/ 1186565 h 3781425"/>
                <a:gd name="connsiteX62" fmla="*/ 1452434 w 1828800"/>
                <a:gd name="connsiteY62" fmla="*/ 1137168 h 3781425"/>
                <a:gd name="connsiteX63" fmla="*/ 1416125 w 1828800"/>
                <a:gd name="connsiteY63" fmla="*/ 1071306 h 3781425"/>
                <a:gd name="connsiteX64" fmla="*/ 1379816 w 1828800"/>
                <a:gd name="connsiteY64" fmla="*/ 1031788 h 3781425"/>
                <a:gd name="connsiteX65" fmla="*/ 1333604 w 1828800"/>
                <a:gd name="connsiteY65" fmla="*/ 995564 h 3781425"/>
                <a:gd name="connsiteX66" fmla="*/ 1290694 w 1828800"/>
                <a:gd name="connsiteY66" fmla="*/ 972512 h 3781425"/>
                <a:gd name="connsiteX67" fmla="*/ 1231279 w 1828800"/>
                <a:gd name="connsiteY67" fmla="*/ 952753 h 3781425"/>
                <a:gd name="connsiteX68" fmla="*/ 914398 w 1828800"/>
                <a:gd name="connsiteY68" fmla="*/ 401637 h 3781425"/>
                <a:gd name="connsiteX69" fmla="*/ 675349 w 1828800"/>
                <a:gd name="connsiteY69" fmla="*/ 640685 h 3781425"/>
                <a:gd name="connsiteX70" fmla="*/ 914398 w 1828800"/>
                <a:gd name="connsiteY70" fmla="*/ 879734 h 3781425"/>
                <a:gd name="connsiteX71" fmla="*/ 1153446 w 1828800"/>
                <a:gd name="connsiteY71" fmla="*/ 640685 h 3781425"/>
                <a:gd name="connsiteX72" fmla="*/ 1084679 w 1828800"/>
                <a:gd name="connsiteY72" fmla="*/ 470404 h 3781425"/>
                <a:gd name="connsiteX73" fmla="*/ 914398 w 1828800"/>
                <a:gd name="connsiteY73" fmla="*/ 401637 h 3781425"/>
                <a:gd name="connsiteX74" fmla="*/ 0 w 1828800"/>
                <a:gd name="connsiteY74" fmla="*/ 0 h 3781425"/>
                <a:gd name="connsiteX75" fmla="*/ 1828800 w 1828800"/>
                <a:gd name="connsiteY75" fmla="*/ 0 h 3781425"/>
                <a:gd name="connsiteX76" fmla="*/ 1828800 w 1828800"/>
                <a:gd name="connsiteY76" fmla="*/ 3781425 h 3781425"/>
                <a:gd name="connsiteX77" fmla="*/ 0 w 1828800"/>
                <a:gd name="connsiteY77" fmla="*/ 3781425 h 378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828800" h="3781425">
                  <a:moveTo>
                    <a:pt x="1188369" y="949460"/>
                  </a:moveTo>
                  <a:lnTo>
                    <a:pt x="637132" y="952753"/>
                  </a:lnTo>
                  <a:lnTo>
                    <a:pt x="564514" y="962633"/>
                  </a:lnTo>
                  <a:lnTo>
                    <a:pt x="501799" y="988978"/>
                  </a:lnTo>
                  <a:lnTo>
                    <a:pt x="462189" y="1018616"/>
                  </a:lnTo>
                  <a:lnTo>
                    <a:pt x="432481" y="1051547"/>
                  </a:lnTo>
                  <a:lnTo>
                    <a:pt x="402774" y="1084478"/>
                  </a:lnTo>
                  <a:lnTo>
                    <a:pt x="373067" y="1140462"/>
                  </a:lnTo>
                  <a:lnTo>
                    <a:pt x="356563" y="1193152"/>
                  </a:lnTo>
                  <a:lnTo>
                    <a:pt x="349961" y="1245842"/>
                  </a:lnTo>
                  <a:lnTo>
                    <a:pt x="346660" y="2026313"/>
                  </a:lnTo>
                  <a:lnTo>
                    <a:pt x="356563" y="2069123"/>
                  </a:lnTo>
                  <a:lnTo>
                    <a:pt x="376368" y="2098762"/>
                  </a:lnTo>
                  <a:lnTo>
                    <a:pt x="406075" y="2121814"/>
                  </a:lnTo>
                  <a:lnTo>
                    <a:pt x="439083" y="2128400"/>
                  </a:lnTo>
                  <a:lnTo>
                    <a:pt x="478693" y="2128400"/>
                  </a:lnTo>
                  <a:lnTo>
                    <a:pt x="521604" y="2111934"/>
                  </a:lnTo>
                  <a:lnTo>
                    <a:pt x="541408" y="2082296"/>
                  </a:lnTo>
                  <a:lnTo>
                    <a:pt x="557913" y="2052658"/>
                  </a:lnTo>
                  <a:lnTo>
                    <a:pt x="557913" y="1331463"/>
                  </a:lnTo>
                  <a:lnTo>
                    <a:pt x="610726" y="1331463"/>
                  </a:lnTo>
                  <a:lnTo>
                    <a:pt x="610726" y="3264529"/>
                  </a:lnTo>
                  <a:lnTo>
                    <a:pt x="627230" y="3317219"/>
                  </a:lnTo>
                  <a:lnTo>
                    <a:pt x="647035" y="3340271"/>
                  </a:lnTo>
                  <a:lnTo>
                    <a:pt x="676742" y="3363322"/>
                  </a:lnTo>
                  <a:lnTo>
                    <a:pt x="699848" y="3373202"/>
                  </a:lnTo>
                  <a:lnTo>
                    <a:pt x="739457" y="3379788"/>
                  </a:lnTo>
                  <a:lnTo>
                    <a:pt x="782368" y="3379788"/>
                  </a:lnTo>
                  <a:lnTo>
                    <a:pt x="821978" y="3366616"/>
                  </a:lnTo>
                  <a:lnTo>
                    <a:pt x="851685" y="3340271"/>
                  </a:lnTo>
                  <a:lnTo>
                    <a:pt x="874791" y="3313926"/>
                  </a:lnTo>
                  <a:lnTo>
                    <a:pt x="887994" y="3277701"/>
                  </a:lnTo>
                  <a:lnTo>
                    <a:pt x="891295" y="3244770"/>
                  </a:lnTo>
                  <a:lnTo>
                    <a:pt x="887994" y="2118520"/>
                  </a:lnTo>
                  <a:lnTo>
                    <a:pt x="940807" y="2121814"/>
                  </a:lnTo>
                  <a:lnTo>
                    <a:pt x="940807" y="3244770"/>
                  </a:lnTo>
                  <a:lnTo>
                    <a:pt x="947409" y="3290874"/>
                  </a:lnTo>
                  <a:lnTo>
                    <a:pt x="960612" y="3320512"/>
                  </a:lnTo>
                  <a:lnTo>
                    <a:pt x="980417" y="3343564"/>
                  </a:lnTo>
                  <a:lnTo>
                    <a:pt x="1010124" y="3366616"/>
                  </a:lnTo>
                  <a:lnTo>
                    <a:pt x="1046433" y="3379788"/>
                  </a:lnTo>
                  <a:lnTo>
                    <a:pt x="1079442" y="3379788"/>
                  </a:lnTo>
                  <a:lnTo>
                    <a:pt x="1119051" y="3379788"/>
                  </a:lnTo>
                  <a:lnTo>
                    <a:pt x="1152060" y="3366616"/>
                  </a:lnTo>
                  <a:lnTo>
                    <a:pt x="1175165" y="3350150"/>
                  </a:lnTo>
                  <a:lnTo>
                    <a:pt x="1194970" y="3327098"/>
                  </a:lnTo>
                  <a:lnTo>
                    <a:pt x="1211474" y="3297460"/>
                  </a:lnTo>
                  <a:lnTo>
                    <a:pt x="1221377" y="3257942"/>
                  </a:lnTo>
                  <a:lnTo>
                    <a:pt x="1221377" y="1334756"/>
                  </a:lnTo>
                  <a:lnTo>
                    <a:pt x="1270889" y="1334756"/>
                  </a:lnTo>
                  <a:lnTo>
                    <a:pt x="1267588" y="2029606"/>
                  </a:lnTo>
                  <a:lnTo>
                    <a:pt x="1280791" y="2075710"/>
                  </a:lnTo>
                  <a:lnTo>
                    <a:pt x="1303897" y="2105348"/>
                  </a:lnTo>
                  <a:lnTo>
                    <a:pt x="1330304" y="2121814"/>
                  </a:lnTo>
                  <a:lnTo>
                    <a:pt x="1360011" y="2128400"/>
                  </a:lnTo>
                  <a:lnTo>
                    <a:pt x="1396320" y="2128400"/>
                  </a:lnTo>
                  <a:lnTo>
                    <a:pt x="1429328" y="2121814"/>
                  </a:lnTo>
                  <a:lnTo>
                    <a:pt x="1449133" y="2098762"/>
                  </a:lnTo>
                  <a:lnTo>
                    <a:pt x="1472239" y="2072417"/>
                  </a:lnTo>
                  <a:lnTo>
                    <a:pt x="1482141" y="2029606"/>
                  </a:lnTo>
                  <a:lnTo>
                    <a:pt x="1482141" y="1259014"/>
                  </a:lnTo>
                  <a:lnTo>
                    <a:pt x="1472239" y="1186565"/>
                  </a:lnTo>
                  <a:lnTo>
                    <a:pt x="1452434" y="1137168"/>
                  </a:lnTo>
                  <a:lnTo>
                    <a:pt x="1416125" y="1071306"/>
                  </a:lnTo>
                  <a:lnTo>
                    <a:pt x="1379816" y="1031788"/>
                  </a:lnTo>
                  <a:lnTo>
                    <a:pt x="1333604" y="995564"/>
                  </a:lnTo>
                  <a:lnTo>
                    <a:pt x="1290694" y="972512"/>
                  </a:lnTo>
                  <a:lnTo>
                    <a:pt x="1231279" y="952753"/>
                  </a:lnTo>
                  <a:close/>
                  <a:moveTo>
                    <a:pt x="914398" y="401637"/>
                  </a:moveTo>
                  <a:cubicBezTo>
                    <a:pt x="783412" y="401637"/>
                    <a:pt x="675349" y="506425"/>
                    <a:pt x="675349" y="640685"/>
                  </a:cubicBezTo>
                  <a:cubicBezTo>
                    <a:pt x="675349" y="771671"/>
                    <a:pt x="783412" y="879734"/>
                    <a:pt x="914398" y="879734"/>
                  </a:cubicBezTo>
                  <a:cubicBezTo>
                    <a:pt x="1048658" y="879734"/>
                    <a:pt x="1153446" y="771671"/>
                    <a:pt x="1153446" y="640685"/>
                  </a:cubicBezTo>
                  <a:cubicBezTo>
                    <a:pt x="1153446" y="575193"/>
                    <a:pt x="1130524" y="516249"/>
                    <a:pt x="1084679" y="470404"/>
                  </a:cubicBezTo>
                  <a:cubicBezTo>
                    <a:pt x="1038834" y="424559"/>
                    <a:pt x="979890" y="401637"/>
                    <a:pt x="914398" y="401637"/>
                  </a:cubicBezTo>
                  <a:close/>
                  <a:moveTo>
                    <a:pt x="0" y="0"/>
                  </a:moveTo>
                  <a:lnTo>
                    <a:pt x="1828800" y="0"/>
                  </a:lnTo>
                  <a:lnTo>
                    <a:pt x="1828800" y="3781425"/>
                  </a:lnTo>
                  <a:lnTo>
                    <a:pt x="0" y="37814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0190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endParaRPr>
            </a:p>
          </p:txBody>
        </p:sp>
      </p:grpSp>
      <p:graphicFrame>
        <p:nvGraphicFramePr>
          <p:cNvPr id="69" name="33 Gráfico"/>
          <p:cNvGraphicFramePr/>
          <p:nvPr>
            <p:extLst>
              <p:ext uri="{D42A27DB-BD31-4B8C-83A1-F6EECF244321}">
                <p14:modId xmlns:p14="http://schemas.microsoft.com/office/powerpoint/2010/main" val="682960331"/>
              </p:ext>
            </p:extLst>
          </p:nvPr>
        </p:nvGraphicFramePr>
        <p:xfrm>
          <a:off x="4528589" y="3556398"/>
          <a:ext cx="4027859" cy="2150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1" name="71 Rectángulo"/>
          <p:cNvSpPr/>
          <p:nvPr/>
        </p:nvSpPr>
        <p:spPr>
          <a:xfrm>
            <a:off x="4603854" y="1778518"/>
            <a:ext cx="532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389199"/>
                </a:solidFill>
                <a:latin typeface="Calibri Light" panose="020F0302020204030204" pitchFamily="34" charset="0"/>
              </a:rPr>
              <a:t>13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8919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2" name="71 Rectángulo"/>
          <p:cNvSpPr/>
          <p:nvPr/>
        </p:nvSpPr>
        <p:spPr>
          <a:xfrm>
            <a:off x="4590582" y="3010855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solidFill>
                  <a:srgbClr val="E64C4C"/>
                </a:solidFill>
                <a:latin typeface="Calibri Light" panose="020F0302020204030204" pitchFamily="34" charset="0"/>
              </a:rPr>
              <a:t>10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4C4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5" name="71 Rectángulo"/>
          <p:cNvSpPr/>
          <p:nvPr/>
        </p:nvSpPr>
        <p:spPr>
          <a:xfrm>
            <a:off x="4586158" y="2621889"/>
            <a:ext cx="532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solidFill>
                  <a:srgbClr val="EF865E"/>
                </a:solidFill>
                <a:latin typeface="Calibri Light" panose="020F0302020204030204" pitchFamily="34" charset="0"/>
              </a:rPr>
              <a:t>25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F865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1358487" y="1754008"/>
            <a:ext cx="1782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7" name="71 Rectángulo"/>
          <p:cNvSpPr/>
          <p:nvPr/>
        </p:nvSpPr>
        <p:spPr>
          <a:xfrm>
            <a:off x="4575523" y="2207281"/>
            <a:ext cx="532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EBC20"/>
                </a:solidFill>
                <a:latin typeface="Calibri Light" panose="020F0302020204030204" pitchFamily="34" charset="0"/>
              </a:rPr>
              <a:t>49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BC2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8" name="71 Rectángulo"/>
          <p:cNvSpPr/>
          <p:nvPr/>
        </p:nvSpPr>
        <p:spPr>
          <a:xfrm>
            <a:off x="6461332" y="1774931"/>
            <a:ext cx="532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389199"/>
                </a:solidFill>
                <a:latin typeface="Calibri Light" panose="020F0302020204030204" pitchFamily="34" charset="0"/>
              </a:rPr>
              <a:t>18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89199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79" name="71 Rectángulo"/>
          <p:cNvSpPr/>
          <p:nvPr/>
        </p:nvSpPr>
        <p:spPr>
          <a:xfrm>
            <a:off x="6449600" y="3013653"/>
            <a:ext cx="429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E64C4C"/>
                </a:solidFill>
                <a:latin typeface="Calibri Light" panose="020F0302020204030204" pitchFamily="34" charset="0"/>
              </a:rPr>
              <a:t>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4C4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80" name="71 Rectángulo"/>
          <p:cNvSpPr/>
          <p:nvPr/>
        </p:nvSpPr>
        <p:spPr>
          <a:xfrm>
            <a:off x="6483664" y="2618766"/>
            <a:ext cx="5325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noProof="0" dirty="0">
                <a:solidFill>
                  <a:srgbClr val="EF865E"/>
                </a:solidFill>
                <a:latin typeface="Calibri Light" panose="020F0302020204030204" pitchFamily="34" charset="0"/>
              </a:rPr>
              <a:t>17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F865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81" name="71 Rectángulo"/>
          <p:cNvSpPr/>
          <p:nvPr/>
        </p:nvSpPr>
        <p:spPr>
          <a:xfrm>
            <a:off x="6466238" y="2236676"/>
            <a:ext cx="532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FEBC20"/>
                </a:solidFill>
                <a:latin typeface="Calibri Light" panose="020F0302020204030204" pitchFamily="34" charset="0"/>
              </a:rPr>
              <a:t>49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EBC2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8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561454" y="4294572"/>
            <a:ext cx="122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8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 rot="16200000">
            <a:off x="3679658" y="2356770"/>
            <a:ext cx="99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36" name="14 Gráfico"/>
          <p:cNvGraphicFramePr/>
          <p:nvPr>
            <p:extLst>
              <p:ext uri="{D42A27DB-BD31-4B8C-83A1-F6EECF244321}">
                <p14:modId xmlns:p14="http://schemas.microsoft.com/office/powerpoint/2010/main" val="3473772797"/>
              </p:ext>
            </p:extLst>
          </p:nvPr>
        </p:nvGraphicFramePr>
        <p:xfrm>
          <a:off x="303472" y="2014086"/>
          <a:ext cx="3714905" cy="3359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7" name="71 Rectángulo"/>
          <p:cNvSpPr/>
          <p:nvPr/>
        </p:nvSpPr>
        <p:spPr>
          <a:xfrm>
            <a:off x="4597022" y="1369313"/>
            <a:ext cx="480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E64C4C"/>
                </a:solidFill>
                <a:latin typeface="Calibri Light" panose="020F0302020204030204" pitchFamily="34" charset="0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4C4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38" name="71 Rectángulo"/>
          <p:cNvSpPr/>
          <p:nvPr/>
        </p:nvSpPr>
        <p:spPr>
          <a:xfrm>
            <a:off x="6483664" y="1374782"/>
            <a:ext cx="429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E64C4C"/>
                </a:solidFill>
                <a:latin typeface="Calibri Light" panose="020F0302020204030204" pitchFamily="34" charset="0"/>
              </a:rPr>
              <a:t>8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64C4C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46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9205"/>
              </p:ext>
            </p:extLst>
          </p:nvPr>
        </p:nvGraphicFramePr>
        <p:xfrm>
          <a:off x="4484976" y="982813"/>
          <a:ext cx="954843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Rectangle 102"/>
          <p:cNvSpPr>
            <a:spLocks noChangeArrowheads="1"/>
          </p:cNvSpPr>
          <p:nvPr/>
        </p:nvSpPr>
        <p:spPr bwMode="auto">
          <a:xfrm>
            <a:off x="4215807" y="1108423"/>
            <a:ext cx="215900" cy="160337"/>
          </a:xfrm>
          <a:prstGeom prst="rect">
            <a:avLst/>
          </a:prstGeom>
          <a:solidFill>
            <a:srgbClr val="FEBC2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cxnSp>
        <p:nvCxnSpPr>
          <p:cNvPr id="53" name="1 Conector recto"/>
          <p:cNvCxnSpPr/>
          <p:nvPr/>
        </p:nvCxnSpPr>
        <p:spPr>
          <a:xfrm flipH="1">
            <a:off x="4572800" y="3445806"/>
            <a:ext cx="3983648" cy="43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11 Conector recto"/>
          <p:cNvCxnSpPr/>
          <p:nvPr/>
        </p:nvCxnSpPr>
        <p:spPr>
          <a:xfrm flipH="1" flipV="1">
            <a:off x="3822409" y="1534761"/>
            <a:ext cx="29511" cy="4054479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55" name="Rectángulo 54"/>
          <p:cNvSpPr/>
          <p:nvPr/>
        </p:nvSpPr>
        <p:spPr>
          <a:xfrm>
            <a:off x="1768313" y="351361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2024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142268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887716"/>
              </p:ext>
            </p:extLst>
          </p:nvPr>
        </p:nvGraphicFramePr>
        <p:xfrm>
          <a:off x="660275" y="2132109"/>
          <a:ext cx="4111427" cy="3203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2506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/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Only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basic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education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9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Primary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62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Secondary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School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1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 University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0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Completed</a:t>
                      </a: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Higher level of education (Masters, PHD, etc.)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0" name="14 Gráfico"/>
          <p:cNvGraphicFramePr/>
          <p:nvPr>
            <p:extLst>
              <p:ext uri="{D42A27DB-BD31-4B8C-83A1-F6EECF244321}">
                <p14:modId xmlns:p14="http://schemas.microsoft.com/office/powerpoint/2010/main" val="1909629163"/>
              </p:ext>
            </p:extLst>
          </p:nvPr>
        </p:nvGraphicFramePr>
        <p:xfrm>
          <a:off x="538824" y="2307601"/>
          <a:ext cx="3652747" cy="339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176552"/>
              </p:ext>
            </p:extLst>
          </p:nvPr>
        </p:nvGraphicFramePr>
        <p:xfrm>
          <a:off x="4931670" y="1711723"/>
          <a:ext cx="32206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employment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9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297826"/>
              </p:ext>
            </p:extLst>
          </p:nvPr>
        </p:nvGraphicFramePr>
        <p:xfrm>
          <a:off x="4953169" y="2166084"/>
          <a:ext cx="3404954" cy="3231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4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1813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full (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include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self-employed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Working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Part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-time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Unemployed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Student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905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Housewife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216">
                <a:tc>
                  <a:txBody>
                    <a:bodyPr/>
                    <a:lstStyle/>
                    <a:p>
                      <a:pPr algn="l" fontAlgn="ctr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Retired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Disabled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0" name="16 Gráfico"/>
          <p:cNvGraphicFramePr/>
          <p:nvPr>
            <p:extLst>
              <p:ext uri="{D42A27DB-BD31-4B8C-83A1-F6EECF244321}">
                <p14:modId xmlns:p14="http://schemas.microsoft.com/office/powerpoint/2010/main" val="3984012281"/>
              </p:ext>
            </p:extLst>
          </p:nvPr>
        </p:nvGraphicFramePr>
        <p:xfrm>
          <a:off x="4823127" y="2285770"/>
          <a:ext cx="3767997" cy="34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8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082433"/>
              </p:ext>
            </p:extLst>
          </p:nvPr>
        </p:nvGraphicFramePr>
        <p:xfrm>
          <a:off x="607085" y="1702155"/>
          <a:ext cx="29367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education level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9" name="17 Grupo"/>
          <p:cNvGrpSpPr/>
          <p:nvPr/>
        </p:nvGrpSpPr>
        <p:grpSpPr>
          <a:xfrm>
            <a:off x="445392" y="1582136"/>
            <a:ext cx="526208" cy="526208"/>
            <a:chOff x="2087108" y="618179"/>
            <a:chExt cx="869113" cy="869113"/>
          </a:xfrm>
          <a:solidFill>
            <a:srgbClr val="389199"/>
          </a:solidFill>
        </p:grpSpPr>
        <p:sp>
          <p:nvSpPr>
            <p:cNvPr id="130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138" name="19 Image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grpFill/>
          </p:spPr>
        </p:pic>
      </p:grpSp>
      <p:sp>
        <p:nvSpPr>
          <p:cNvPr id="139" name="20 Lágrima"/>
          <p:cNvSpPr/>
          <p:nvPr/>
        </p:nvSpPr>
        <p:spPr>
          <a:xfrm rot="7948615">
            <a:off x="4797415" y="1593405"/>
            <a:ext cx="526208" cy="526208"/>
          </a:xfrm>
          <a:prstGeom prst="teardrop">
            <a:avLst/>
          </a:prstGeom>
          <a:solidFill>
            <a:srgbClr val="3891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140" name="22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966" y="1690355"/>
            <a:ext cx="343267" cy="34326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sp>
        <p:nvSpPr>
          <p:cNvPr id="47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Stress in daily life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4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792409"/>
              </p:ext>
            </p:extLst>
          </p:nvPr>
        </p:nvGraphicFramePr>
        <p:xfrm>
          <a:off x="1621613" y="996036"/>
          <a:ext cx="963754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3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" name="Rectangle 102"/>
          <p:cNvSpPr>
            <a:spLocks noChangeArrowheads="1"/>
          </p:cNvSpPr>
          <p:nvPr/>
        </p:nvSpPr>
        <p:spPr bwMode="auto">
          <a:xfrm>
            <a:off x="1358487" y="1108423"/>
            <a:ext cx="215900" cy="160337"/>
          </a:xfrm>
          <a:prstGeom prst="rect">
            <a:avLst/>
          </a:prstGeom>
          <a:solidFill>
            <a:srgbClr val="1F1957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50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811561"/>
              </p:ext>
            </p:extLst>
          </p:nvPr>
        </p:nvGraphicFramePr>
        <p:xfrm>
          <a:off x="3047531" y="983735"/>
          <a:ext cx="952128" cy="362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2172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Almost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never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" name="Rectangle 102"/>
          <p:cNvSpPr>
            <a:spLocks noChangeArrowheads="1"/>
          </p:cNvSpPr>
          <p:nvPr/>
        </p:nvSpPr>
        <p:spPr bwMode="auto">
          <a:xfrm>
            <a:off x="2775523" y="1087440"/>
            <a:ext cx="250451" cy="187241"/>
          </a:xfrm>
          <a:prstGeom prst="rect">
            <a:avLst/>
          </a:prstGeom>
          <a:solidFill>
            <a:srgbClr val="38919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5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805965"/>
              </p:ext>
            </p:extLst>
          </p:nvPr>
        </p:nvGraphicFramePr>
        <p:xfrm>
          <a:off x="5923197" y="987755"/>
          <a:ext cx="911105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Fairly often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Rectangle 102"/>
          <p:cNvSpPr>
            <a:spLocks noChangeArrowheads="1"/>
          </p:cNvSpPr>
          <p:nvPr/>
        </p:nvSpPr>
        <p:spPr bwMode="auto">
          <a:xfrm>
            <a:off x="5655843" y="1108423"/>
            <a:ext cx="215900" cy="160337"/>
          </a:xfrm>
          <a:prstGeom prst="rect">
            <a:avLst/>
          </a:prstGeom>
          <a:solidFill>
            <a:srgbClr val="EF865E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54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951897"/>
              </p:ext>
            </p:extLst>
          </p:nvPr>
        </p:nvGraphicFramePr>
        <p:xfrm>
          <a:off x="7217670" y="986670"/>
          <a:ext cx="940096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often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Rectangle 102"/>
          <p:cNvSpPr>
            <a:spLocks noChangeArrowheads="1"/>
          </p:cNvSpPr>
          <p:nvPr/>
        </p:nvSpPr>
        <p:spPr bwMode="auto">
          <a:xfrm>
            <a:off x="6951987" y="1108423"/>
            <a:ext cx="215900" cy="160337"/>
          </a:xfrm>
          <a:prstGeom prst="rect">
            <a:avLst/>
          </a:prstGeom>
          <a:solidFill>
            <a:srgbClr val="E64C4C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56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013475"/>
              </p:ext>
            </p:extLst>
          </p:nvPr>
        </p:nvGraphicFramePr>
        <p:xfrm>
          <a:off x="4484976" y="982813"/>
          <a:ext cx="954843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7" name="Rectangle 102"/>
          <p:cNvSpPr>
            <a:spLocks noChangeArrowheads="1"/>
          </p:cNvSpPr>
          <p:nvPr/>
        </p:nvSpPr>
        <p:spPr bwMode="auto">
          <a:xfrm>
            <a:off x="4215807" y="1108423"/>
            <a:ext cx="215900" cy="160337"/>
          </a:xfrm>
          <a:prstGeom prst="rect">
            <a:avLst/>
          </a:prstGeom>
          <a:solidFill>
            <a:srgbClr val="FEBC2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59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670695" y="6237312"/>
            <a:ext cx="3802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Q3. </a:t>
            </a:r>
            <a:r>
              <a:rPr lang="en-US" sz="1100" dirty="0"/>
              <a:t>How often would you say you feel stress in your daily life?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6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9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13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7762"/>
              </p:ext>
            </p:extLst>
          </p:nvPr>
        </p:nvGraphicFramePr>
        <p:xfrm>
          <a:off x="1677887" y="1013471"/>
          <a:ext cx="1623666" cy="425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56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Never/ Almost Never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26 Gráfico"/>
          <p:cNvGraphicFramePr/>
          <p:nvPr>
            <p:extLst>
              <p:ext uri="{D42A27DB-BD31-4B8C-83A1-F6EECF244321}">
                <p14:modId xmlns:p14="http://schemas.microsoft.com/office/powerpoint/2010/main" val="1736896643"/>
              </p:ext>
            </p:extLst>
          </p:nvPr>
        </p:nvGraphicFramePr>
        <p:xfrm>
          <a:off x="107504" y="1451554"/>
          <a:ext cx="8928992" cy="459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11 Conector recto"/>
          <p:cNvCxnSpPr/>
          <p:nvPr/>
        </p:nvCxnSpPr>
        <p:spPr>
          <a:xfrm>
            <a:off x="467544" y="1419372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6500083" y="1002239"/>
            <a:ext cx="1672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1200" dirty="0">
                <a:solidFill>
                  <a:schemeClr val="dk1"/>
                </a:solidFill>
              </a:rPr>
              <a:t>Fairly Often/ Very Often</a:t>
            </a:r>
          </a:p>
        </p:txBody>
      </p:sp>
      <p:sp>
        <p:nvSpPr>
          <p:cNvPr id="24" name="24 Rectángulo redondeado"/>
          <p:cNvSpPr/>
          <p:nvPr/>
        </p:nvSpPr>
        <p:spPr>
          <a:xfrm>
            <a:off x="1115672" y="994793"/>
            <a:ext cx="504000" cy="255836"/>
          </a:xfrm>
          <a:prstGeom prst="roundRect">
            <a:avLst/>
          </a:prstGeom>
          <a:solidFill>
            <a:srgbClr val="1F1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25" name="23 Rectángulo redondeado"/>
          <p:cNvSpPr/>
          <p:nvPr/>
        </p:nvSpPr>
        <p:spPr>
          <a:xfrm>
            <a:off x="6012160" y="1017123"/>
            <a:ext cx="504000" cy="255836"/>
          </a:xfrm>
          <a:prstGeom prst="roundRect">
            <a:avLst/>
          </a:prstGeom>
          <a:solidFill>
            <a:srgbClr val="E6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>
              <a:latin typeface="Calibri Light" panose="020F0302020204030204" pitchFamily="34" charset="0"/>
            </a:endParaRPr>
          </a:p>
        </p:txBody>
      </p:sp>
      <p:cxnSp>
        <p:nvCxnSpPr>
          <p:cNvPr id="26" name="11 Conector recto"/>
          <p:cNvCxnSpPr/>
          <p:nvPr/>
        </p:nvCxnSpPr>
        <p:spPr>
          <a:xfrm>
            <a:off x="1403648" y="1419372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Stress in daily life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670695" y="6237312"/>
            <a:ext cx="3802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Q3. </a:t>
            </a:r>
            <a:r>
              <a:rPr lang="en-US" sz="1100" dirty="0"/>
              <a:t>How often would you say you feel stress in your daily life?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27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graphicFrame>
        <p:nvGraphicFramePr>
          <p:cNvPr id="14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218556"/>
              </p:ext>
            </p:extLst>
          </p:nvPr>
        </p:nvGraphicFramePr>
        <p:xfrm>
          <a:off x="4310478" y="948941"/>
          <a:ext cx="954843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4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23 Rectángulo redondeado"/>
          <p:cNvSpPr/>
          <p:nvPr/>
        </p:nvSpPr>
        <p:spPr>
          <a:xfrm>
            <a:off x="3737558" y="998839"/>
            <a:ext cx="504000" cy="255836"/>
          </a:xfrm>
          <a:prstGeom prst="roundRect">
            <a:avLst/>
          </a:prstGeom>
          <a:solidFill>
            <a:srgbClr val="FEB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Freeform 2214"/>
          <p:cNvSpPr>
            <a:spLocks/>
          </p:cNvSpPr>
          <p:nvPr/>
        </p:nvSpPr>
        <p:spPr bwMode="auto">
          <a:xfrm>
            <a:off x="-685572" y="2268992"/>
            <a:ext cx="16847" cy="18513"/>
          </a:xfrm>
          <a:custGeom>
            <a:avLst/>
            <a:gdLst>
              <a:gd name="T0" fmla="*/ 6 w 9"/>
              <a:gd name="T1" fmla="*/ 0 h 9"/>
              <a:gd name="T2" fmla="*/ 6 w 9"/>
              <a:gd name="T3" fmla="*/ 1 h 9"/>
              <a:gd name="T4" fmla="*/ 2 w 9"/>
              <a:gd name="T5" fmla="*/ 8 h 9"/>
              <a:gd name="T6" fmla="*/ 0 w 9"/>
              <a:gd name="T7" fmla="*/ 8 h 9"/>
              <a:gd name="T8" fmla="*/ 0 w 9"/>
              <a:gd name="T9" fmla="*/ 9 h 9"/>
              <a:gd name="T10" fmla="*/ 1 w 9"/>
              <a:gd name="T11" fmla="*/ 8 h 9"/>
              <a:gd name="T12" fmla="*/ 7 w 9"/>
              <a:gd name="T13" fmla="*/ 0 h 9"/>
              <a:gd name="T14" fmla="*/ 6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6" y="0"/>
                </a:moveTo>
                <a:cubicBezTo>
                  <a:pt x="6" y="1"/>
                  <a:pt x="6" y="1"/>
                  <a:pt x="6" y="1"/>
                </a:cubicBezTo>
                <a:cubicBezTo>
                  <a:pt x="5" y="2"/>
                  <a:pt x="2" y="6"/>
                  <a:pt x="2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9"/>
                  <a:pt x="1" y="8"/>
                </a:cubicBezTo>
                <a:cubicBezTo>
                  <a:pt x="7" y="6"/>
                  <a:pt x="9" y="3"/>
                  <a:pt x="7" y="0"/>
                </a:cubicBezTo>
                <a:cubicBezTo>
                  <a:pt x="7" y="0"/>
                  <a:pt x="6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147" name="Imagen 1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1336358"/>
            <a:ext cx="8039100" cy="4526280"/>
          </a:xfrm>
          <a:prstGeom prst="rect">
            <a:avLst/>
          </a:prstGeom>
        </p:spPr>
      </p:pic>
      <p:graphicFrame>
        <p:nvGraphicFramePr>
          <p:cNvPr id="50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56231"/>
              </p:ext>
            </p:extLst>
          </p:nvPr>
        </p:nvGraphicFramePr>
        <p:xfrm>
          <a:off x="1796774" y="1336358"/>
          <a:ext cx="1729930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9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304">
                <a:tc>
                  <a:txBody>
                    <a:bodyPr/>
                    <a:lstStyle/>
                    <a:p>
                      <a:r>
                        <a:rPr lang="es-PE" sz="1400" b="1" dirty="0">
                          <a:solidFill>
                            <a:schemeClr val="tx1"/>
                          </a:solidFill>
                        </a:rPr>
                        <a:t>TOP 3 - 2024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/>
                        <a:t>Pakistan</a:t>
                      </a:r>
                      <a:r>
                        <a:rPr lang="es-ES" sz="1200" dirty="0"/>
                        <a:t>                  50%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Indonesia               46%            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Vietnam 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      33%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47493"/>
              </p:ext>
            </p:extLst>
          </p:nvPr>
        </p:nvGraphicFramePr>
        <p:xfrm>
          <a:off x="5915583" y="1319288"/>
          <a:ext cx="1479808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808">
                  <a:extLst>
                    <a:ext uri="{9D8B030D-6E8A-4147-A177-3AD203B41FA5}">
                      <a16:colId xmlns:a16="http://schemas.microsoft.com/office/drawing/2014/main" val="843445484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BOTTOM 3 -2024</a:t>
                      </a:r>
                      <a:endParaRPr lang="es-P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Croatia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</a:rPr>
                        <a:t>                1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Greece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      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</a:rPr>
                        <a:t> 8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Serbia                </a:t>
                      </a:r>
                      <a:r>
                        <a:rPr lang="es-ES" sz="1200" baseline="0" dirty="0">
                          <a:solidFill>
                            <a:schemeClr val="tx1"/>
                          </a:solidFill>
                        </a:rPr>
                        <a:t>  8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24 Rectángulo redondeado"/>
          <p:cNvSpPr/>
          <p:nvPr/>
        </p:nvSpPr>
        <p:spPr>
          <a:xfrm>
            <a:off x="3526704" y="908720"/>
            <a:ext cx="670064" cy="255836"/>
          </a:xfrm>
          <a:prstGeom prst="roundRect">
            <a:avLst/>
          </a:prstGeom>
          <a:solidFill>
            <a:srgbClr val="1F19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55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929556" y="4576076"/>
            <a:ext cx="684000" cy="684000"/>
          </a:xfrm>
          <a:prstGeom prst="ellipse">
            <a:avLst/>
          </a:prstGeom>
          <a:noFill/>
          <a:ln w="28575" cap="flat">
            <a:solidFill>
              <a:srgbClr val="1F195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6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6660232" y="3573040"/>
            <a:ext cx="216000" cy="216000"/>
          </a:xfrm>
          <a:prstGeom prst="ellipse">
            <a:avLst/>
          </a:prstGeom>
          <a:solidFill>
            <a:srgbClr val="1F1957"/>
          </a:solidFill>
          <a:ln w="12700" cap="flat">
            <a:solidFill>
              <a:srgbClr val="1F1957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7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954556" y="4731149"/>
            <a:ext cx="67358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1F195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</a:t>
            </a:r>
            <a:r>
              <a:rPr lang="en-US" sz="2000" b="1" dirty="0">
                <a:solidFill>
                  <a:srgbClr val="1F195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%</a:t>
            </a:r>
          </a:p>
        </p:txBody>
      </p:sp>
      <p:sp>
        <p:nvSpPr>
          <p:cNvPr id="5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677436" y="3497384"/>
            <a:ext cx="948737" cy="948737"/>
          </a:xfrm>
          <a:prstGeom prst="ellipse">
            <a:avLst/>
          </a:prstGeom>
          <a:noFill/>
          <a:ln w="28575" cap="flat">
            <a:solidFill>
              <a:srgbClr val="1F195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404416" y="4574352"/>
            <a:ext cx="252000" cy="252000"/>
          </a:xfrm>
          <a:prstGeom prst="ellipse">
            <a:avLst/>
          </a:prstGeom>
          <a:solidFill>
            <a:srgbClr val="1F1957"/>
          </a:solidFill>
          <a:ln w="12700" cap="flat">
            <a:solidFill>
              <a:srgbClr val="1F1957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000" dirty="0">
              <a:latin typeface="Lato Light" panose="020F0502020204030203" pitchFamily="34" charset="0"/>
            </a:endParaRPr>
          </a:p>
        </p:txBody>
      </p:sp>
      <p:sp>
        <p:nvSpPr>
          <p:cNvPr id="60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799199" y="3785663"/>
            <a:ext cx="75373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rgbClr val="1F195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26%</a:t>
            </a:r>
          </a:p>
        </p:txBody>
      </p:sp>
      <p:sp>
        <p:nvSpPr>
          <p:cNvPr id="61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1763814" y="3690601"/>
            <a:ext cx="576000" cy="576000"/>
          </a:xfrm>
          <a:prstGeom prst="ellipse">
            <a:avLst/>
          </a:prstGeom>
          <a:noFill/>
          <a:ln w="28575" cap="flat">
            <a:solidFill>
              <a:srgbClr val="1F195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2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694533" y="3328852"/>
            <a:ext cx="65114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rgbClr val="1F195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20%</a:t>
            </a:r>
          </a:p>
        </p:txBody>
      </p:sp>
      <p:sp>
        <p:nvSpPr>
          <p:cNvPr id="63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2174191" y="3678525"/>
            <a:ext cx="180000" cy="180000"/>
          </a:xfrm>
          <a:prstGeom prst="ellipse">
            <a:avLst/>
          </a:prstGeom>
          <a:solidFill>
            <a:srgbClr val="1F1957"/>
          </a:solidFill>
          <a:ln w="12700" cap="flat">
            <a:solidFill>
              <a:srgbClr val="1F1957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1554534" y="4253147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1F1957"/>
                </a:solidFill>
              </a:rPr>
              <a:t>AMERICAS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3954795" y="5312241"/>
            <a:ext cx="67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1F1957"/>
                </a:solidFill>
              </a:rPr>
              <a:t>AFRICA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3500558" y="2946086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1F1957"/>
                </a:solidFill>
              </a:rPr>
              <a:t>EUROPE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6668627" y="4448145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1F1957"/>
                </a:solidFill>
              </a:rPr>
              <a:t>APAC</a:t>
            </a:r>
          </a:p>
        </p:txBody>
      </p:sp>
      <p:sp>
        <p:nvSpPr>
          <p:cNvPr id="6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747103" y="3229123"/>
            <a:ext cx="540000" cy="540000"/>
          </a:xfrm>
          <a:prstGeom prst="ellipse">
            <a:avLst/>
          </a:prstGeom>
          <a:noFill/>
          <a:ln w="28575" cap="flat">
            <a:solidFill>
              <a:srgbClr val="1F195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9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157480" y="3217047"/>
            <a:ext cx="180000" cy="180000"/>
          </a:xfrm>
          <a:prstGeom prst="ellipse">
            <a:avLst/>
          </a:prstGeom>
          <a:solidFill>
            <a:srgbClr val="1F1957"/>
          </a:solidFill>
          <a:ln w="12700" cap="flat">
            <a:solidFill>
              <a:srgbClr val="1F1957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0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1745673" y="3830186"/>
            <a:ext cx="645352" cy="35394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700" b="1" dirty="0">
                <a:solidFill>
                  <a:srgbClr val="1F195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19%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5220072" y="4808185"/>
            <a:ext cx="64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rgbClr val="1F1957"/>
                </a:solidFill>
              </a:rPr>
              <a:t>MENA</a:t>
            </a:r>
          </a:p>
        </p:txBody>
      </p:sp>
      <p:sp>
        <p:nvSpPr>
          <p:cNvPr id="72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5115312" y="3926813"/>
            <a:ext cx="807081" cy="790230"/>
          </a:xfrm>
          <a:prstGeom prst="ellipse">
            <a:avLst/>
          </a:prstGeom>
          <a:noFill/>
          <a:ln w="28575" cap="flat">
            <a:solidFill>
              <a:srgbClr val="1F195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3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5138999" y="3984939"/>
            <a:ext cx="180000" cy="180000"/>
          </a:xfrm>
          <a:prstGeom prst="ellipse">
            <a:avLst/>
          </a:prstGeom>
          <a:solidFill>
            <a:srgbClr val="1F1957"/>
          </a:solidFill>
          <a:ln w="12700" cap="flat">
            <a:solidFill>
              <a:srgbClr val="1F1957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4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5182352" y="4164842"/>
            <a:ext cx="70243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rgbClr val="1F1957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19%</a:t>
            </a:r>
          </a:p>
        </p:txBody>
      </p:sp>
      <p:sp>
        <p:nvSpPr>
          <p:cNvPr id="75" name="1146 Flecha derecha"/>
          <p:cNvSpPr/>
          <p:nvPr/>
        </p:nvSpPr>
        <p:spPr>
          <a:xfrm rot="16200000">
            <a:off x="1519808" y="1281692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1F1957"/>
          </a:solidFill>
          <a:ln>
            <a:solidFill>
              <a:srgbClr val="1F1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6" name="1148 Flecha derecha"/>
          <p:cNvSpPr/>
          <p:nvPr/>
        </p:nvSpPr>
        <p:spPr>
          <a:xfrm rot="5400000" flipV="1">
            <a:off x="5519661" y="1284901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1F1957"/>
          </a:solidFill>
          <a:ln>
            <a:solidFill>
              <a:srgbClr val="1F1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7" name="1171 Elipse"/>
          <p:cNvSpPr/>
          <p:nvPr/>
        </p:nvSpPr>
        <p:spPr>
          <a:xfrm>
            <a:off x="1612532" y="1723270"/>
            <a:ext cx="138079" cy="138079"/>
          </a:xfrm>
          <a:prstGeom prst="ellipse">
            <a:avLst/>
          </a:prstGeom>
          <a:solidFill>
            <a:srgbClr val="1F1957"/>
          </a:solidFill>
          <a:ln>
            <a:solidFill>
              <a:srgbClr val="1F1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1</a:t>
            </a:r>
          </a:p>
        </p:txBody>
      </p:sp>
      <p:sp>
        <p:nvSpPr>
          <p:cNvPr id="78" name="1172 Elipse"/>
          <p:cNvSpPr/>
          <p:nvPr/>
        </p:nvSpPr>
        <p:spPr>
          <a:xfrm>
            <a:off x="1612532" y="1966893"/>
            <a:ext cx="138079" cy="138079"/>
          </a:xfrm>
          <a:prstGeom prst="ellipse">
            <a:avLst/>
          </a:prstGeom>
          <a:solidFill>
            <a:srgbClr val="1F1957"/>
          </a:solidFill>
          <a:ln>
            <a:solidFill>
              <a:srgbClr val="1F1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2</a:t>
            </a:r>
          </a:p>
        </p:txBody>
      </p:sp>
      <p:sp>
        <p:nvSpPr>
          <p:cNvPr id="79" name="1173 Elipse"/>
          <p:cNvSpPr/>
          <p:nvPr/>
        </p:nvSpPr>
        <p:spPr>
          <a:xfrm>
            <a:off x="1612531" y="2201550"/>
            <a:ext cx="138079" cy="138079"/>
          </a:xfrm>
          <a:prstGeom prst="ellipse">
            <a:avLst/>
          </a:prstGeom>
          <a:solidFill>
            <a:srgbClr val="1F1957"/>
          </a:solidFill>
          <a:ln>
            <a:solidFill>
              <a:srgbClr val="1F1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3</a:t>
            </a:r>
          </a:p>
        </p:txBody>
      </p:sp>
      <p:pic>
        <p:nvPicPr>
          <p:cNvPr id="80" name="Picture 4" descr="Bandera de Vietnam | Banderas-mundo.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11" y="2284516"/>
            <a:ext cx="167449" cy="11163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1171 Elipse"/>
          <p:cNvSpPr/>
          <p:nvPr/>
        </p:nvSpPr>
        <p:spPr>
          <a:xfrm>
            <a:off x="5604392" y="1723270"/>
            <a:ext cx="144000" cy="138079"/>
          </a:xfrm>
          <a:prstGeom prst="ellipse">
            <a:avLst/>
          </a:prstGeom>
          <a:solidFill>
            <a:srgbClr val="1F1957"/>
          </a:solidFill>
          <a:ln>
            <a:solidFill>
              <a:srgbClr val="1F1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82" name="1172 Elipse"/>
          <p:cNvSpPr/>
          <p:nvPr/>
        </p:nvSpPr>
        <p:spPr>
          <a:xfrm>
            <a:off x="5604392" y="1966893"/>
            <a:ext cx="144000" cy="138079"/>
          </a:xfrm>
          <a:prstGeom prst="ellipse">
            <a:avLst/>
          </a:prstGeom>
          <a:solidFill>
            <a:srgbClr val="1F1957"/>
          </a:solidFill>
          <a:ln>
            <a:solidFill>
              <a:srgbClr val="1F1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83" name="1173 Elipse"/>
          <p:cNvSpPr/>
          <p:nvPr/>
        </p:nvSpPr>
        <p:spPr>
          <a:xfrm>
            <a:off x="5604391" y="2201550"/>
            <a:ext cx="144000" cy="138079"/>
          </a:xfrm>
          <a:prstGeom prst="ellipse">
            <a:avLst/>
          </a:prstGeom>
          <a:solidFill>
            <a:srgbClr val="1F1957"/>
          </a:solidFill>
          <a:ln>
            <a:solidFill>
              <a:srgbClr val="1F19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b="1" dirty="0">
              <a:latin typeface="Montserrat" pitchFamily="50" charset="0"/>
            </a:endParaRPr>
          </a:p>
        </p:txBody>
      </p:sp>
      <p:sp>
        <p:nvSpPr>
          <p:cNvPr id="84" name="CuadroTexto 83"/>
          <p:cNvSpPr txBox="1"/>
          <p:nvPr/>
        </p:nvSpPr>
        <p:spPr>
          <a:xfrm>
            <a:off x="5420193" y="2160432"/>
            <a:ext cx="511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39</a:t>
            </a:r>
          </a:p>
        </p:txBody>
      </p:sp>
      <p:sp>
        <p:nvSpPr>
          <p:cNvPr id="85" name="CuadroTexto 84"/>
          <p:cNvSpPr txBox="1"/>
          <p:nvPr/>
        </p:nvSpPr>
        <p:spPr>
          <a:xfrm>
            <a:off x="5417741" y="1925147"/>
            <a:ext cx="5138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38</a:t>
            </a:r>
          </a:p>
        </p:txBody>
      </p:sp>
      <p:sp>
        <p:nvSpPr>
          <p:cNvPr id="86" name="CuadroTexto 85"/>
          <p:cNvSpPr txBox="1"/>
          <p:nvPr/>
        </p:nvSpPr>
        <p:spPr>
          <a:xfrm>
            <a:off x="5426375" y="1685080"/>
            <a:ext cx="5133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37</a:t>
            </a:r>
          </a:p>
        </p:txBody>
      </p:sp>
      <p:pic>
        <p:nvPicPr>
          <p:cNvPr id="87" name="Picture 2" descr="Flag Of Indonesia Flagpedia Net 30628 | Hot Sex Pictu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93" y="2036388"/>
            <a:ext cx="144767" cy="85006"/>
          </a:xfrm>
          <a:prstGeom prst="ellipse">
            <a:avLst/>
          </a:prstGeom>
          <a:ln w="3175" cap="rnd">
            <a:solidFill>
              <a:srgbClr val="333333">
                <a:alpha val="40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Illustration of Pakistan flag - Download Free Vectors, Clipart Graphics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11" y="1771738"/>
            <a:ext cx="172140" cy="10152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Bandera de Croac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62" y="1739040"/>
            <a:ext cx="142051" cy="1065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Serbian Flag Wallpapers - Wallpaper Cav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627" y="2267084"/>
            <a:ext cx="153747" cy="1036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lag of Greece | Flagpedia.ne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487" y="2007521"/>
            <a:ext cx="153747" cy="10253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94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Stress in daily life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9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670695" y="6237312"/>
            <a:ext cx="38026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Q3. </a:t>
            </a:r>
            <a:r>
              <a:rPr lang="en-US" sz="1100" dirty="0"/>
              <a:t>How often would you say you feel stress in your daily life?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9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graphicFrame>
        <p:nvGraphicFramePr>
          <p:cNvPr id="5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10180"/>
              </p:ext>
            </p:extLst>
          </p:nvPr>
        </p:nvGraphicFramePr>
        <p:xfrm>
          <a:off x="4244478" y="908720"/>
          <a:ext cx="1623666" cy="425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56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Never/ Almost Never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94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-252536" y="355303"/>
            <a:ext cx="954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entury" panose="02040604050505020304" pitchFamily="18" charset="0"/>
              </a:rPr>
              <a:t>CAUSES OF STRESS</a:t>
            </a:r>
            <a:endParaRPr lang="es-PE" sz="3200" b="1" dirty="0">
              <a:latin typeface="Century" panose="020406040505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94" y="981175"/>
            <a:ext cx="5040213" cy="50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3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2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857335"/>
              </p:ext>
            </p:extLst>
          </p:nvPr>
        </p:nvGraphicFramePr>
        <p:xfrm>
          <a:off x="684212" y="1314326"/>
          <a:ext cx="7920037" cy="5068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8530">
                <a:tc>
                  <a:txBody>
                    <a:bodyPr/>
                    <a:lstStyle/>
                    <a:p>
                      <a:pPr algn="l"/>
                      <a:endParaRPr lang="es-PE" sz="1400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5412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46994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7616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04931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714610"/>
                  </a:ext>
                </a:extLst>
              </a:tr>
              <a:tr h="721601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12320"/>
                  </a:ext>
                </a:extLst>
              </a:tr>
            </a:tbl>
          </a:graphicData>
        </a:graphic>
      </p:graphicFrame>
      <p:sp>
        <p:nvSpPr>
          <p:cNvPr id="10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770134" y="6237312"/>
            <a:ext cx="5603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Q4. </a:t>
            </a:r>
            <a:r>
              <a:rPr lang="en-US" sz="1100" dirty="0"/>
              <a:t>Thinking about the last time you were really stressed, what was it that made you stressed?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Causes of stress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61" name="Chart 25"/>
          <p:cNvGraphicFramePr/>
          <p:nvPr>
            <p:extLst>
              <p:ext uri="{D42A27DB-BD31-4B8C-83A1-F6EECF244321}">
                <p14:modId xmlns:p14="http://schemas.microsoft.com/office/powerpoint/2010/main" val="1470847881"/>
              </p:ext>
            </p:extLst>
          </p:nvPr>
        </p:nvGraphicFramePr>
        <p:xfrm>
          <a:off x="2430388" y="1655266"/>
          <a:ext cx="4932100" cy="402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25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068365"/>
              </p:ext>
            </p:extLst>
          </p:nvPr>
        </p:nvGraphicFramePr>
        <p:xfrm>
          <a:off x="880638" y="1723272"/>
          <a:ext cx="1711426" cy="399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58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job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Lack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money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family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health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4888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Lack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unemployment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7321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Changes in life (moving, changing job)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9241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The wars around the world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887609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Environmental disasters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84468"/>
                  </a:ext>
                </a:extLst>
              </a:tr>
            </a:tbl>
          </a:graphicData>
        </a:graphic>
      </p:graphicFrame>
      <p:sp>
        <p:nvSpPr>
          <p:cNvPr id="7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050705" y="805302"/>
            <a:ext cx="253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Total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5647095" y="772492"/>
            <a:ext cx="992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gender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cxnSp>
        <p:nvCxnSpPr>
          <p:cNvPr id="80" name="1 Conector recto"/>
          <p:cNvCxnSpPr/>
          <p:nvPr/>
        </p:nvCxnSpPr>
        <p:spPr>
          <a:xfrm>
            <a:off x="4283968" y="1258434"/>
            <a:ext cx="0" cy="445692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5" name="Chart 25"/>
          <p:cNvGraphicFramePr/>
          <p:nvPr>
            <p:extLst>
              <p:ext uri="{D42A27DB-BD31-4B8C-83A1-F6EECF244321}">
                <p14:modId xmlns:p14="http://schemas.microsoft.com/office/powerpoint/2010/main" val="911138081"/>
              </p:ext>
            </p:extLst>
          </p:nvPr>
        </p:nvGraphicFramePr>
        <p:xfrm>
          <a:off x="4457658" y="1655266"/>
          <a:ext cx="4932100" cy="402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7" name="Chart 25"/>
          <p:cNvGraphicFramePr/>
          <p:nvPr>
            <p:extLst>
              <p:ext uri="{D42A27DB-BD31-4B8C-83A1-F6EECF244321}">
                <p14:modId xmlns:p14="http://schemas.microsoft.com/office/powerpoint/2010/main" val="793409078"/>
              </p:ext>
            </p:extLst>
          </p:nvPr>
        </p:nvGraphicFramePr>
        <p:xfrm>
          <a:off x="6413190" y="1656114"/>
          <a:ext cx="4932100" cy="4026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8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47890">
                        <a14:foregroundMark x1="13502" y1="4339" x2="13502" y2="4339"/>
                        <a14:foregroundMark x1="12869" y1="29545" x2="12869" y2="29545"/>
                        <a14:foregroundMark x1="10127" y1="59711" x2="10127" y2="59711"/>
                        <a14:foregroundMark x1="19831" y1="76033" x2="19831" y2="76033"/>
                        <a14:foregroundMark x1="30802" y1="81405" x2="30802" y2="81405"/>
                        <a14:foregroundMark x1="29536" y1="53926" x2="29536" y2="53926"/>
                        <a14:foregroundMark x1="9494" y1="46694" x2="9494" y2="46694"/>
                        <a14:foregroundMark x1="34388" y1="30992" x2="34388" y2="30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002"/>
          <a:stretch/>
        </p:blipFill>
        <p:spPr bwMode="auto">
          <a:xfrm flipH="1">
            <a:off x="7360931" y="1218138"/>
            <a:ext cx="179333" cy="4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2" descr="World Map Earth Vector Map, PNG, 512x512px, World, Atlas, Black And White,  Earth, Geography Download Fre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065" y="1321739"/>
            <a:ext cx="550068" cy="3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pic>
        <p:nvPicPr>
          <p:cNvPr id="17" name="Picture 2" descr="Male And Female Icon at Vectorified.com | Collection of Male And Female ..."/>
          <p:cNvPicPr>
            <a:picLocks noChangeAspect="1" noChangeArrowheads="1"/>
          </p:cNvPicPr>
          <p:nvPr/>
        </p:nvPicPr>
        <p:blipFill rotWithShape="1"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backgroundMark x1="36076" y1="3512" x2="1688" y2="99380"/>
                        <a14:backgroundMark x1="77004" y1="13843" x2="77004" y2="13843"/>
                        <a14:backgroundMark x1="74473" y1="8678" x2="74473" y2="17769"/>
                        <a14:backgroundMark x1="74473" y1="5992" x2="74473" y2="18388"/>
                        <a14:backgroundMark x1="74473" y1="34504" x2="75105" y2="66942"/>
                        <a14:backgroundMark x1="70464" y1="85744" x2="70464" y2="85744"/>
                        <a14:backgroundMark x1="79747" y1="84504" x2="79747" y2="84504"/>
                        <a14:backgroundMark x1="92194" y1="95455" x2="92194" y2="95455"/>
                        <a14:backgroundMark x1="50000" y1="28099" x2="50000" y2="28099"/>
                        <a14:backgroundMark x1="4219" y1="3512" x2="45359" y2="98760"/>
                        <a14:backgroundMark x1="41350" y1="4132" x2="24895" y2="95455"/>
                        <a14:backgroundMark x1="8228" y1="30785" x2="8228" y2="30785"/>
                        <a14:backgroundMark x1="17511" y1="10537" x2="17511" y2="10537"/>
                        <a14:backgroundMark x1="14768" y1="8058" x2="14768" y2="8058"/>
                        <a14:backgroundMark x1="11603" y1="41116" x2="11603" y2="41116"/>
                        <a14:backgroundMark x1="2954" y1="17769" x2="2954" y2="17769"/>
                        <a14:backgroundMark x1="47257" y1="12603" x2="47257" y2="12603"/>
                        <a14:backgroundMark x1="94304" y1="20868" x2="94304" y2="20868"/>
                        <a14:backgroundMark x1="70464" y1="36570" x2="70464" y2="36570"/>
                        <a14:backgroundMark x1="81013" y1="64463" x2="81013" y2="64463"/>
                        <a14:backgroundMark x1="51899" y1="79339" x2="51899" y2="79339"/>
                        <a14:backgroundMark x1="46624" y1="46281" x2="46624" y2="462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40"/>
          <a:stretch/>
        </p:blipFill>
        <p:spPr bwMode="auto">
          <a:xfrm>
            <a:off x="5189113" y="1198252"/>
            <a:ext cx="219873" cy="45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890445" y="6237312"/>
            <a:ext cx="3363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Q1. How do you consider your overall health in general?</a:t>
            </a:r>
          </a:p>
        </p:txBody>
      </p:sp>
      <p:graphicFrame>
        <p:nvGraphicFramePr>
          <p:cNvPr id="7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744959"/>
              </p:ext>
            </p:extLst>
          </p:nvPr>
        </p:nvGraphicFramePr>
        <p:xfrm>
          <a:off x="1966432" y="99329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healthy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" name="Rectangle 102"/>
          <p:cNvSpPr>
            <a:spLocks noChangeArrowheads="1"/>
          </p:cNvSpPr>
          <p:nvPr/>
        </p:nvSpPr>
        <p:spPr bwMode="auto">
          <a:xfrm>
            <a:off x="1691680" y="1084702"/>
            <a:ext cx="215900" cy="1603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80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175195"/>
              </p:ext>
            </p:extLst>
          </p:nvPr>
        </p:nvGraphicFramePr>
        <p:xfrm>
          <a:off x="3460358" y="986571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Healthy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1" name="Rectangle 102"/>
          <p:cNvSpPr>
            <a:spLocks noChangeArrowheads="1"/>
          </p:cNvSpPr>
          <p:nvPr/>
        </p:nvSpPr>
        <p:spPr bwMode="auto">
          <a:xfrm>
            <a:off x="3185606" y="1084702"/>
            <a:ext cx="215900" cy="160337"/>
          </a:xfrm>
          <a:prstGeom prst="rect">
            <a:avLst/>
          </a:prstGeom>
          <a:solidFill>
            <a:srgbClr val="9CC9E8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8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204110"/>
              </p:ext>
            </p:extLst>
          </p:nvPr>
        </p:nvGraphicFramePr>
        <p:xfrm>
          <a:off x="5043699" y="996816"/>
          <a:ext cx="95212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Somewhat</a:t>
                      </a:r>
                      <a:r>
                        <a:rPr lang="en-U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unhealthy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" name="Rectangle 102"/>
          <p:cNvSpPr>
            <a:spLocks noChangeArrowheads="1"/>
          </p:cNvSpPr>
          <p:nvPr/>
        </p:nvSpPr>
        <p:spPr bwMode="auto">
          <a:xfrm>
            <a:off x="4768947" y="1084702"/>
            <a:ext cx="215900" cy="160337"/>
          </a:xfrm>
          <a:prstGeom prst="rect">
            <a:avLst/>
          </a:prstGeom>
          <a:solidFill>
            <a:srgbClr val="FEB0B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84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42897"/>
              </p:ext>
            </p:extLst>
          </p:nvPr>
        </p:nvGraphicFramePr>
        <p:xfrm>
          <a:off x="6929200" y="98072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Unhealthy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5" name="Rectangle 102"/>
          <p:cNvSpPr>
            <a:spLocks noChangeArrowheads="1"/>
          </p:cNvSpPr>
          <p:nvPr/>
        </p:nvSpPr>
        <p:spPr bwMode="auto">
          <a:xfrm>
            <a:off x="6652119" y="1085762"/>
            <a:ext cx="215900" cy="160337"/>
          </a:xfrm>
          <a:prstGeom prst="rect">
            <a:avLst/>
          </a:prstGeom>
          <a:solidFill>
            <a:srgbClr val="FE4A63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11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569465"/>
              </p:ext>
            </p:extLst>
          </p:nvPr>
        </p:nvGraphicFramePr>
        <p:xfrm>
          <a:off x="4958892" y="1791694"/>
          <a:ext cx="322067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4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employment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PE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" name="16 Gráfico"/>
          <p:cNvGraphicFramePr/>
          <p:nvPr>
            <p:extLst>
              <p:ext uri="{D42A27DB-BD31-4B8C-83A1-F6EECF244321}">
                <p14:modId xmlns:p14="http://schemas.microsoft.com/office/powerpoint/2010/main" val="1312624552"/>
              </p:ext>
            </p:extLst>
          </p:nvPr>
        </p:nvGraphicFramePr>
        <p:xfrm>
          <a:off x="4760635" y="2339889"/>
          <a:ext cx="3767997" cy="345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8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95796"/>
              </p:ext>
            </p:extLst>
          </p:nvPr>
        </p:nvGraphicFramePr>
        <p:xfrm>
          <a:off x="679093" y="1782126"/>
          <a:ext cx="2936749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ea typeface="Verdana" pitchFamily="34" charset="0"/>
                          <a:cs typeface="Arial" pitchFamily="34" charset="0"/>
                        </a:rPr>
                        <a:t>By education level</a:t>
                      </a:r>
                      <a:endParaRPr lang="es-PE" dirty="0">
                        <a:latin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9" name="17 Grupo"/>
          <p:cNvGrpSpPr/>
          <p:nvPr/>
        </p:nvGrpSpPr>
        <p:grpSpPr>
          <a:xfrm>
            <a:off x="539552" y="1653958"/>
            <a:ext cx="526208" cy="526208"/>
            <a:chOff x="2087108" y="618179"/>
            <a:chExt cx="869113" cy="869113"/>
          </a:xfrm>
          <a:solidFill>
            <a:schemeClr val="accent2"/>
          </a:solidFill>
        </p:grpSpPr>
        <p:sp>
          <p:nvSpPr>
            <p:cNvPr id="130" name="18 Lágrima"/>
            <p:cNvSpPr/>
            <p:nvPr/>
          </p:nvSpPr>
          <p:spPr>
            <a:xfrm rot="7948615">
              <a:off x="2087108" y="618179"/>
              <a:ext cx="869113" cy="869113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latin typeface="Calibri Light" panose="020F0302020204030204" pitchFamily="34" charset="0"/>
              </a:endParaRPr>
            </a:p>
          </p:txBody>
        </p:sp>
        <p:pic>
          <p:nvPicPr>
            <p:cNvPr id="138" name="19 Imagen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205" y="845671"/>
              <a:ext cx="502918" cy="502918"/>
            </a:xfrm>
            <a:prstGeom prst="rect">
              <a:avLst/>
            </a:prstGeom>
            <a:grpFill/>
          </p:spPr>
        </p:pic>
      </p:grpSp>
      <p:sp>
        <p:nvSpPr>
          <p:cNvPr id="139" name="20 Lágrima"/>
          <p:cNvSpPr/>
          <p:nvPr/>
        </p:nvSpPr>
        <p:spPr>
          <a:xfrm rot="7948615">
            <a:off x="4824637" y="1673376"/>
            <a:ext cx="526208" cy="526208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 Light" panose="020F0302020204030204" pitchFamily="34" charset="0"/>
            </a:endParaRPr>
          </a:p>
        </p:txBody>
      </p:sp>
      <p:pic>
        <p:nvPicPr>
          <p:cNvPr id="140" name="2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5188" y="1770326"/>
            <a:ext cx="343267" cy="34326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110" name="14 Gráfico"/>
          <p:cNvGraphicFramePr/>
          <p:nvPr>
            <p:extLst>
              <p:ext uri="{D42A27DB-BD31-4B8C-83A1-F6EECF244321}">
                <p14:modId xmlns:p14="http://schemas.microsoft.com/office/powerpoint/2010/main" val="378765625"/>
              </p:ext>
            </p:extLst>
          </p:nvPr>
        </p:nvGraphicFramePr>
        <p:xfrm>
          <a:off x="538823" y="2331850"/>
          <a:ext cx="37692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88388" y="2391246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No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/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Only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basic</a:t>
            </a:r>
            <a:r>
              <a:rPr lang="es-E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88388" y="3041184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Primary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93759" y="3676357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Secondary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School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88388" y="4312111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University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593990" y="4942037"/>
            <a:ext cx="3734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>
              <a:defRPr/>
            </a:pPr>
            <a:r>
              <a:rPr lang="en-US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Completed Higher level of education (Masters, PHD, etc.)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823134" y="2388909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full (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include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self-employed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4823134" y="2927679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Part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-time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4823134" y="3441874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Unemployed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4823134" y="3973608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Student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823134" y="4502780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Housewife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4811776" y="5031952"/>
            <a:ext cx="3443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Retired</a:t>
            </a:r>
            <a:r>
              <a:rPr lang="es-PE" sz="1200" dirty="0">
                <a:solidFill>
                  <a:srgbClr val="000000"/>
                </a:solidFill>
                <a:latin typeface="Calibri Light" panose="020F0302020204030204" pitchFamily="34" charset="0"/>
              </a:rPr>
              <a:t>/</a:t>
            </a:r>
            <a:r>
              <a:rPr lang="es-PE" sz="120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Disabled</a:t>
            </a:r>
            <a:endParaRPr lang="es-PE" sz="120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705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Health self-perception - Overall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1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22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2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64781"/>
              </p:ext>
            </p:extLst>
          </p:nvPr>
        </p:nvGraphicFramePr>
        <p:xfrm>
          <a:off x="251520" y="1314326"/>
          <a:ext cx="8496944" cy="5068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8530">
                <a:tc>
                  <a:txBody>
                    <a:bodyPr/>
                    <a:lstStyle/>
                    <a:p>
                      <a:pPr algn="l"/>
                      <a:endParaRPr lang="es-PE" sz="1400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5412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46994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7616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04931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714610"/>
                  </a:ext>
                </a:extLst>
              </a:tr>
              <a:tr h="721601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12320"/>
                  </a:ext>
                </a:extLst>
              </a:tr>
            </a:tbl>
          </a:graphicData>
        </a:graphic>
      </p:graphicFrame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Causes of stress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61" name="Chart 25"/>
          <p:cNvGraphicFramePr/>
          <p:nvPr>
            <p:extLst>
              <p:ext uri="{D42A27DB-BD31-4B8C-83A1-F6EECF244321}">
                <p14:modId xmlns:p14="http://schemas.microsoft.com/office/powerpoint/2010/main" val="3570357235"/>
              </p:ext>
            </p:extLst>
          </p:nvPr>
        </p:nvGraphicFramePr>
        <p:xfrm>
          <a:off x="2110156" y="1661545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25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989934"/>
              </p:ext>
            </p:extLst>
          </p:nvPr>
        </p:nvGraphicFramePr>
        <p:xfrm>
          <a:off x="395536" y="1723272"/>
          <a:ext cx="1711426" cy="399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58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job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Lack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money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family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health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4888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Lack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unemployment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7321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Changes in life (moving, changing job)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9241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The wars around the world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887609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Environmental disasters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84468"/>
                  </a:ext>
                </a:extLst>
              </a:tr>
            </a:tbl>
          </a:graphicData>
        </a:graphic>
      </p:graphicFrame>
      <p:sp>
        <p:nvSpPr>
          <p:cNvPr id="7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957633" y="764704"/>
            <a:ext cx="1228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age group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43676" y="1268760"/>
            <a:ext cx="646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200" dirty="0"/>
              <a:t>18 – 24</a:t>
            </a:r>
          </a:p>
        </p:txBody>
      </p:sp>
      <p:graphicFrame>
        <p:nvGraphicFramePr>
          <p:cNvPr id="20" name="Chart 25"/>
          <p:cNvGraphicFramePr/>
          <p:nvPr>
            <p:extLst>
              <p:ext uri="{D42A27DB-BD31-4B8C-83A1-F6EECF244321}">
                <p14:modId xmlns:p14="http://schemas.microsoft.com/office/powerpoint/2010/main" val="1783219328"/>
              </p:ext>
            </p:extLst>
          </p:nvPr>
        </p:nvGraphicFramePr>
        <p:xfrm>
          <a:off x="3121410" y="1661558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5"/>
          <p:cNvGraphicFramePr/>
          <p:nvPr>
            <p:extLst>
              <p:ext uri="{D42A27DB-BD31-4B8C-83A1-F6EECF244321}">
                <p14:modId xmlns:p14="http://schemas.microsoft.com/office/powerpoint/2010/main" val="1886875230"/>
              </p:ext>
            </p:extLst>
          </p:nvPr>
        </p:nvGraphicFramePr>
        <p:xfrm>
          <a:off x="4315154" y="1667630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5"/>
          <p:cNvGraphicFramePr/>
          <p:nvPr>
            <p:extLst>
              <p:ext uri="{D42A27DB-BD31-4B8C-83A1-F6EECF244321}">
                <p14:modId xmlns:p14="http://schemas.microsoft.com/office/powerpoint/2010/main" val="365997743"/>
              </p:ext>
            </p:extLst>
          </p:nvPr>
        </p:nvGraphicFramePr>
        <p:xfrm>
          <a:off x="5449789" y="1661545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3" name="Chart 25"/>
          <p:cNvGraphicFramePr/>
          <p:nvPr>
            <p:extLst>
              <p:ext uri="{D42A27DB-BD31-4B8C-83A1-F6EECF244321}">
                <p14:modId xmlns:p14="http://schemas.microsoft.com/office/powerpoint/2010/main" val="2771504430"/>
              </p:ext>
            </p:extLst>
          </p:nvPr>
        </p:nvGraphicFramePr>
        <p:xfrm>
          <a:off x="6524513" y="1661545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4" name="Chart 25"/>
          <p:cNvGraphicFramePr/>
          <p:nvPr>
            <p:extLst>
              <p:ext uri="{D42A27DB-BD31-4B8C-83A1-F6EECF244321}">
                <p14:modId xmlns:p14="http://schemas.microsoft.com/office/powerpoint/2010/main" val="3594511099"/>
              </p:ext>
            </p:extLst>
          </p:nvPr>
        </p:nvGraphicFramePr>
        <p:xfrm>
          <a:off x="7565606" y="1667630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Rectángulo 24"/>
          <p:cNvSpPr/>
          <p:nvPr/>
        </p:nvSpPr>
        <p:spPr>
          <a:xfrm>
            <a:off x="3295143" y="1268760"/>
            <a:ext cx="6795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/>
              <a:t>25 – 34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475136" y="1268760"/>
            <a:ext cx="6731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/>
              <a:t>35 – 44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5589053" y="1268760"/>
            <a:ext cx="6731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/>
              <a:t>45 – 54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6685403" y="1268760"/>
            <a:ext cx="674110" cy="28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/>
              <a:t>55 – 64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7729465" y="1268760"/>
            <a:ext cx="674110" cy="28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200" dirty="0"/>
              <a:t>65+</a:t>
            </a:r>
          </a:p>
        </p:txBody>
      </p:sp>
      <p:sp>
        <p:nvSpPr>
          <p:cNvPr id="33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770134" y="6237312"/>
            <a:ext cx="5603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Q4. </a:t>
            </a:r>
            <a:r>
              <a:rPr lang="en-US" sz="1100" dirty="0"/>
              <a:t>Thinking about the last time you were really stressed, what was it that made you stressed?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3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726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2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38721"/>
              </p:ext>
            </p:extLst>
          </p:nvPr>
        </p:nvGraphicFramePr>
        <p:xfrm>
          <a:off x="251520" y="1314326"/>
          <a:ext cx="8352730" cy="5068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5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8530">
                <a:tc>
                  <a:txBody>
                    <a:bodyPr/>
                    <a:lstStyle/>
                    <a:p>
                      <a:pPr algn="l"/>
                      <a:endParaRPr lang="es-PE" sz="1400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5412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46994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7616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04931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714610"/>
                  </a:ext>
                </a:extLst>
              </a:tr>
              <a:tr h="721601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12320"/>
                  </a:ext>
                </a:extLst>
              </a:tr>
            </a:tbl>
          </a:graphicData>
        </a:graphic>
      </p:graphicFrame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Causes of stress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61" name="Chart 25"/>
          <p:cNvGraphicFramePr/>
          <p:nvPr>
            <p:extLst>
              <p:ext uri="{D42A27DB-BD31-4B8C-83A1-F6EECF244321}">
                <p14:modId xmlns:p14="http://schemas.microsoft.com/office/powerpoint/2010/main" val="2032505706"/>
              </p:ext>
            </p:extLst>
          </p:nvPr>
        </p:nvGraphicFramePr>
        <p:xfrm>
          <a:off x="2015450" y="1666340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25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21358"/>
              </p:ext>
            </p:extLst>
          </p:nvPr>
        </p:nvGraphicFramePr>
        <p:xfrm>
          <a:off x="251520" y="1723272"/>
          <a:ext cx="1711426" cy="399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58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job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Lack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money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family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health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4888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Lack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unemployment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7321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Changes in life (moving, changing job)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9241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The wars around the world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887609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Environmental disasters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84468"/>
                  </a:ext>
                </a:extLst>
              </a:tr>
            </a:tbl>
          </a:graphicData>
        </a:graphic>
      </p:graphicFrame>
      <p:sp>
        <p:nvSpPr>
          <p:cNvPr id="7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965078" y="781537"/>
            <a:ext cx="16456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education level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28044" y="1269285"/>
            <a:ext cx="13627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No </a:t>
            </a:r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/ </a:t>
            </a:r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only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basic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endParaRPr lang="es-PE" sz="105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89458" y="1302441"/>
            <a:ext cx="9344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</a:p>
          <a:p>
            <a:pPr lvl="0"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Primary</a:t>
            </a:r>
            <a:endParaRPr lang="es-PE" sz="105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123995" y="1291475"/>
            <a:ext cx="18154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Secondary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</a:p>
          <a:p>
            <a:pPr lvl="0"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School</a:t>
            </a:r>
            <a:endParaRPr lang="es-PE" sz="105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696697" y="1320983"/>
            <a:ext cx="145036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Completed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 High </a:t>
            </a:r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level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</a:p>
          <a:p>
            <a:pPr lvl="0"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education</a:t>
            </a:r>
            <a:endParaRPr lang="es-PE" sz="105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329955" y="1269285"/>
            <a:ext cx="7738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defRPr/>
            </a:pPr>
            <a:r>
              <a:rPr lang="en-US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Master. </a:t>
            </a:r>
          </a:p>
          <a:p>
            <a:pPr lvl="0" algn="ctr" fontAlgn="ctr">
              <a:defRPr/>
            </a:pPr>
            <a:r>
              <a:rPr lang="en-US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PHD. </a:t>
            </a:r>
            <a:endParaRPr lang="es-PE" sz="105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2" name="Chart 25"/>
          <p:cNvGraphicFramePr/>
          <p:nvPr>
            <p:extLst>
              <p:ext uri="{D42A27DB-BD31-4B8C-83A1-F6EECF244321}">
                <p14:modId xmlns:p14="http://schemas.microsoft.com/office/powerpoint/2010/main" val="456441645"/>
              </p:ext>
            </p:extLst>
          </p:nvPr>
        </p:nvGraphicFramePr>
        <p:xfrm>
          <a:off x="3245792" y="1672978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25"/>
          <p:cNvGraphicFramePr/>
          <p:nvPr>
            <p:extLst>
              <p:ext uri="{D42A27DB-BD31-4B8C-83A1-F6EECF244321}">
                <p14:modId xmlns:p14="http://schemas.microsoft.com/office/powerpoint/2010/main" val="2676359106"/>
              </p:ext>
            </p:extLst>
          </p:nvPr>
        </p:nvGraphicFramePr>
        <p:xfrm>
          <a:off x="4608529" y="1672191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Chart 25"/>
          <p:cNvGraphicFramePr/>
          <p:nvPr>
            <p:extLst>
              <p:ext uri="{D42A27DB-BD31-4B8C-83A1-F6EECF244321}">
                <p14:modId xmlns:p14="http://schemas.microsoft.com/office/powerpoint/2010/main" val="1106747932"/>
              </p:ext>
            </p:extLst>
          </p:nvPr>
        </p:nvGraphicFramePr>
        <p:xfrm>
          <a:off x="5824333" y="1666341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Chart 25"/>
          <p:cNvGraphicFramePr/>
          <p:nvPr>
            <p:extLst>
              <p:ext uri="{D42A27DB-BD31-4B8C-83A1-F6EECF244321}">
                <p14:modId xmlns:p14="http://schemas.microsoft.com/office/powerpoint/2010/main" val="4191464316"/>
              </p:ext>
            </p:extLst>
          </p:nvPr>
        </p:nvGraphicFramePr>
        <p:xfrm>
          <a:off x="7174091" y="1670862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3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770134" y="6237312"/>
            <a:ext cx="5603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Q4. </a:t>
            </a:r>
            <a:r>
              <a:rPr lang="en-US" sz="1100" dirty="0"/>
              <a:t>Thinking about the last time you were really stressed, what was it that made you stressed?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2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98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2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95768"/>
              </p:ext>
            </p:extLst>
          </p:nvPr>
        </p:nvGraphicFramePr>
        <p:xfrm>
          <a:off x="251520" y="1314326"/>
          <a:ext cx="8640960" cy="5068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8530">
                <a:tc>
                  <a:txBody>
                    <a:bodyPr/>
                    <a:lstStyle/>
                    <a:p>
                      <a:pPr algn="l"/>
                      <a:endParaRPr lang="es-PE" sz="1400" dirty="0"/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5412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46994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7616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04931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714610"/>
                  </a:ext>
                </a:extLst>
              </a:tr>
              <a:tr h="721601">
                <a:tc>
                  <a:txBody>
                    <a:bodyPr/>
                    <a:lstStyle/>
                    <a:p>
                      <a:pPr algn="l"/>
                      <a:endParaRPr lang="es-PE" dirty="0"/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912320"/>
                  </a:ext>
                </a:extLst>
              </a:tr>
            </a:tbl>
          </a:graphicData>
        </a:graphic>
      </p:graphicFrame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Causes of stress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61" name="Chart 25"/>
          <p:cNvGraphicFramePr/>
          <p:nvPr>
            <p:extLst>
              <p:ext uri="{D42A27DB-BD31-4B8C-83A1-F6EECF244321}">
                <p14:modId xmlns:p14="http://schemas.microsoft.com/office/powerpoint/2010/main" val="4199235325"/>
              </p:ext>
            </p:extLst>
          </p:nvPr>
        </p:nvGraphicFramePr>
        <p:xfrm>
          <a:off x="1857226" y="1666340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5" name="25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21358"/>
              </p:ext>
            </p:extLst>
          </p:nvPr>
        </p:nvGraphicFramePr>
        <p:xfrm>
          <a:off x="251520" y="1723272"/>
          <a:ext cx="1711426" cy="399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958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job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Lack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money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family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My</a:t>
                      </a:r>
                      <a:r>
                        <a:rPr lang="es-PE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PE" sz="12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health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4888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Lack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job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unemployment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97321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Changes in life (moving, changing job)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19241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The wars around the world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887609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Environmental disasters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584468"/>
                  </a:ext>
                </a:extLst>
              </a:tr>
            </a:tbl>
          </a:graphicData>
        </a:graphic>
      </p:graphicFrame>
      <p:sp>
        <p:nvSpPr>
          <p:cNvPr id="7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3965078" y="781537"/>
            <a:ext cx="1449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By employment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32558" y="1269285"/>
            <a:ext cx="131844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 full (</a:t>
            </a:r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include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</a:p>
          <a:p>
            <a:pPr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self-employed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53472" y="1302441"/>
            <a:ext cx="7308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Working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 </a:t>
            </a:r>
          </a:p>
          <a:p>
            <a:pPr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Part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-time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212134" y="1330665"/>
            <a:ext cx="115152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Unemployed</a:t>
            </a:r>
            <a:endParaRPr lang="es-PE" sz="105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546286" y="1320426"/>
            <a:ext cx="7539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Student</a:t>
            </a:r>
            <a:endParaRPr lang="es-PE" sz="105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76317" y="1309690"/>
            <a:ext cx="7738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Housewife</a:t>
            </a:r>
            <a:endParaRPr lang="es-PE" sz="105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32" name="Chart 25"/>
          <p:cNvGraphicFramePr/>
          <p:nvPr>
            <p:extLst>
              <p:ext uri="{D42A27DB-BD31-4B8C-83A1-F6EECF244321}">
                <p14:modId xmlns:p14="http://schemas.microsoft.com/office/powerpoint/2010/main" val="2713113665"/>
              </p:ext>
            </p:extLst>
          </p:nvPr>
        </p:nvGraphicFramePr>
        <p:xfrm>
          <a:off x="3194463" y="1663295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3" name="Chart 25"/>
          <p:cNvGraphicFramePr/>
          <p:nvPr>
            <p:extLst>
              <p:ext uri="{D42A27DB-BD31-4B8C-83A1-F6EECF244321}">
                <p14:modId xmlns:p14="http://schemas.microsoft.com/office/powerpoint/2010/main" val="432029637"/>
              </p:ext>
            </p:extLst>
          </p:nvPr>
        </p:nvGraphicFramePr>
        <p:xfrm>
          <a:off x="4329192" y="1671459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Chart 25"/>
          <p:cNvGraphicFramePr/>
          <p:nvPr>
            <p:extLst>
              <p:ext uri="{D42A27DB-BD31-4B8C-83A1-F6EECF244321}">
                <p14:modId xmlns:p14="http://schemas.microsoft.com/office/powerpoint/2010/main" val="527232954"/>
              </p:ext>
            </p:extLst>
          </p:nvPr>
        </p:nvGraphicFramePr>
        <p:xfrm>
          <a:off x="5420537" y="1650370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5" name="Chart 25"/>
          <p:cNvGraphicFramePr/>
          <p:nvPr>
            <p:extLst>
              <p:ext uri="{D42A27DB-BD31-4B8C-83A1-F6EECF244321}">
                <p14:modId xmlns:p14="http://schemas.microsoft.com/office/powerpoint/2010/main" val="3918860711"/>
              </p:ext>
            </p:extLst>
          </p:nvPr>
        </p:nvGraphicFramePr>
        <p:xfrm>
          <a:off x="6418014" y="1674790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Rectángulo 4"/>
          <p:cNvSpPr/>
          <p:nvPr/>
        </p:nvSpPr>
        <p:spPr>
          <a:xfrm>
            <a:off x="7769334" y="1264560"/>
            <a:ext cx="7738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Retired</a:t>
            </a:r>
            <a:r>
              <a:rPr lang="es-PE" sz="1050" dirty="0">
                <a:solidFill>
                  <a:srgbClr val="000000"/>
                </a:solidFill>
                <a:latin typeface="Calibri Light" panose="020F0302020204030204" pitchFamily="34" charset="0"/>
              </a:rPr>
              <a:t>/</a:t>
            </a:r>
          </a:p>
          <a:p>
            <a:pPr lvl="0" fontAlgn="ctr"/>
            <a:r>
              <a:rPr lang="es-PE" sz="1050" dirty="0" err="1">
                <a:solidFill>
                  <a:srgbClr val="000000"/>
                </a:solidFill>
                <a:latin typeface="Calibri Light" panose="020F0302020204030204" pitchFamily="34" charset="0"/>
              </a:rPr>
              <a:t>Disabled</a:t>
            </a:r>
            <a:endParaRPr lang="es-PE" sz="1050" dirty="0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22" name="Chart 25"/>
          <p:cNvGraphicFramePr/>
          <p:nvPr>
            <p:extLst>
              <p:ext uri="{D42A27DB-BD31-4B8C-83A1-F6EECF244321}">
                <p14:modId xmlns:p14="http://schemas.microsoft.com/office/powerpoint/2010/main" val="3835315337"/>
              </p:ext>
            </p:extLst>
          </p:nvPr>
        </p:nvGraphicFramePr>
        <p:xfrm>
          <a:off x="7635604" y="1662255"/>
          <a:ext cx="2792896" cy="402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770134" y="6237312"/>
            <a:ext cx="5603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Q4. </a:t>
            </a:r>
            <a:r>
              <a:rPr lang="en-US" sz="1100" dirty="0"/>
              <a:t>Thinking about the last time you were really stressed, what was it that made you stressed?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2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61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Causes of stress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2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8793"/>
              </p:ext>
            </p:extLst>
          </p:nvPr>
        </p:nvGraphicFramePr>
        <p:xfrm>
          <a:off x="684218" y="954657"/>
          <a:ext cx="7920038" cy="4882427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007462">
                  <a:extLst>
                    <a:ext uri="{9D8B030D-6E8A-4147-A177-3AD203B41FA5}">
                      <a16:colId xmlns:a16="http://schemas.microsoft.com/office/drawing/2014/main" val="218285418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467320697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1862305959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3457806950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652831151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2398367990"/>
                    </a:ext>
                  </a:extLst>
                </a:gridCol>
              </a:tblGrid>
              <a:tr h="688687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/>
                        <a:t>My job</a:t>
                      </a:r>
                      <a:endParaRPr lang="en-US" sz="11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money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72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/>
                        <a:t>My family</a:t>
                      </a:r>
                      <a:endParaRPr lang="en-US" sz="11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My health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Lack of job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63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Changes</a:t>
                      </a:r>
                      <a:r>
                        <a:rPr lang="en-US" sz="1100" b="1" i="0" u="none" strike="noStrike" kern="1200" baseline="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in life</a:t>
                      </a:r>
                      <a:endParaRPr lang="en-US" sz="11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The wars around the world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3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Environmental disasters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8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63866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355047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Belgium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49470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Brazil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799161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Canada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24575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Ivory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Coast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28591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Chile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718409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Germany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73299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46233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Spain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16785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Finland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49494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65815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United</a:t>
                      </a:r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Kingdom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Greece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Croatia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35641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Ireland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India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Iran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Italy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28" name="Picture 2" descr="World Map Earth Vector Map, PNG, 512x512px, World, Atlas, Black And White,  Earth, Geography Download F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7" y="939608"/>
            <a:ext cx="909825" cy="5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770134" y="6237312"/>
            <a:ext cx="5603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Q4. </a:t>
            </a:r>
            <a:r>
              <a:rPr lang="en-US" sz="1100" dirty="0"/>
              <a:t>Thinking about the last time you were really stressed, what was it that made you stressed?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39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2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Causes of stress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1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888946"/>
              </p:ext>
            </p:extLst>
          </p:nvPr>
        </p:nvGraphicFramePr>
        <p:xfrm>
          <a:off x="684218" y="954657"/>
          <a:ext cx="7920038" cy="467274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007462">
                  <a:extLst>
                    <a:ext uri="{9D8B030D-6E8A-4147-A177-3AD203B41FA5}">
                      <a16:colId xmlns:a16="http://schemas.microsoft.com/office/drawing/2014/main" val="218285418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467320697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1862305959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3457806950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652831151"/>
                    </a:ext>
                  </a:extLst>
                </a:gridCol>
                <a:gridCol w="864072">
                  <a:extLst>
                    <a:ext uri="{9D8B030D-6E8A-4147-A177-3AD203B41FA5}">
                      <a16:colId xmlns:a16="http://schemas.microsoft.com/office/drawing/2014/main" val="2398367990"/>
                    </a:ext>
                  </a:extLst>
                </a:gridCol>
              </a:tblGrid>
              <a:tr h="688687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/>
                        <a:t>My job</a:t>
                      </a:r>
                      <a:endParaRPr lang="en-US" sz="11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money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724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u="none" strike="noStrike" kern="1200" noProof="0" dirty="0"/>
                        <a:t>My family</a:t>
                      </a:r>
                      <a:endParaRPr lang="en-US" sz="11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8A7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My health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Lack of job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1635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Changes</a:t>
                      </a:r>
                      <a:r>
                        <a:rPr lang="en-US" sz="1100" b="1" i="0" u="none" strike="noStrike" kern="1200" baseline="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 in life</a:t>
                      </a:r>
                      <a:endParaRPr lang="en-US" sz="1100" b="1" i="0" u="none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4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The wars around the world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313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 noProof="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Environmental disasters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865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63866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Japan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641042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South </a:t>
                      </a:r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Korea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92034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Laos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355047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Mexico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749470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Malysia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24575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Nigeria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28591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Netherlands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673299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Peru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46233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Philippines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216785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Pakistan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549494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Poland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65815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Palestine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Serbia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Sweden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35641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Slovenia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Turkey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United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States</a:t>
                      </a:r>
                      <a:endParaRPr lang="es-P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9687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F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4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A7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97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CB9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5" name="Picture 2" descr="World Map Earth Vector Map, PNG, 512x512px, World, Atlas, Black And White,  Earth, Geography Download F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67" y="939608"/>
            <a:ext cx="909825" cy="5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770134" y="6237312"/>
            <a:ext cx="5603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Q4. </a:t>
            </a:r>
            <a:r>
              <a:rPr lang="en-US" sz="1100" dirty="0"/>
              <a:t>Thinking about the last time you were really stressed, what was it that made you stressed?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18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5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/>
          <p:cNvSpPr/>
          <p:nvPr/>
        </p:nvSpPr>
        <p:spPr>
          <a:xfrm>
            <a:off x="3490716" y="766591"/>
            <a:ext cx="2162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TOP 3	  BOTTOM 3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48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692917"/>
              </p:ext>
            </p:extLst>
          </p:nvPr>
        </p:nvGraphicFramePr>
        <p:xfrm>
          <a:off x="1401356" y="1587659"/>
          <a:ext cx="24408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85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829062">
                  <a:extLst>
                    <a:ext uri="{9D8B030D-6E8A-4147-A177-3AD203B41FA5}">
                      <a16:colId xmlns:a16="http://schemas.microsoft.com/office/drawing/2014/main" val="442734098"/>
                    </a:ext>
                  </a:extLst>
                </a:gridCol>
                <a:gridCol w="430327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Mexico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48%</a:t>
                      </a:r>
                      <a:endParaRPr lang="es-PE" sz="1200" b="1" i="0" u="none" strike="noStrike" dirty="0">
                        <a:solidFill>
                          <a:srgbClr val="5CA4C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Pakistan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8434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Philippines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</a:tbl>
          </a:graphicData>
        </a:graphic>
      </p:graphicFrame>
      <p:graphicFrame>
        <p:nvGraphicFramePr>
          <p:cNvPr id="49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79263"/>
              </p:ext>
            </p:extLst>
          </p:nvPr>
        </p:nvGraphicFramePr>
        <p:xfrm>
          <a:off x="1401356" y="2760692"/>
          <a:ext cx="2440752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534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915610">
                  <a:extLst>
                    <a:ext uri="{9D8B030D-6E8A-4147-A177-3AD203B41FA5}">
                      <a16:colId xmlns:a16="http://schemas.microsoft.com/office/drawing/2014/main" val="44273409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Netherlands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17%</a:t>
                      </a:r>
                      <a:endParaRPr lang="es-PE" sz="1200" b="1" i="0" u="none" strike="noStrike" dirty="0">
                        <a:solidFill>
                          <a:srgbClr val="5CA4C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Ireland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8434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Ivory</a:t>
                      </a:r>
                      <a:r>
                        <a:rPr lang="es-P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Coast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Germany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1401356" y="1240786"/>
            <a:ext cx="2440752" cy="338554"/>
          </a:xfrm>
          <a:prstGeom prst="rect">
            <a:avLst/>
          </a:prstGeom>
          <a:solidFill>
            <a:srgbClr val="E9E9E9"/>
          </a:solidFill>
        </p:spPr>
        <p:txBody>
          <a:bodyPr wrap="square">
            <a:spAutoFit/>
          </a:bodyPr>
          <a:lstStyle/>
          <a:p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job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401356" y="2409249"/>
            <a:ext cx="2494657" cy="338554"/>
          </a:xfrm>
          <a:prstGeom prst="rect">
            <a:avLst/>
          </a:prstGeom>
          <a:solidFill>
            <a:srgbClr val="AFA79F"/>
          </a:solidFill>
        </p:spPr>
        <p:txBody>
          <a:bodyPr wrap="none">
            <a:spAutoFit/>
          </a:bodyPr>
          <a:lstStyle/>
          <a:p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Lack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job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unemployment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0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46179"/>
              </p:ext>
            </p:extLst>
          </p:nvPr>
        </p:nvGraphicFramePr>
        <p:xfrm>
          <a:off x="1455261" y="3937237"/>
          <a:ext cx="2440752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540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843596">
                  <a:extLst>
                    <a:ext uri="{9D8B030D-6E8A-4147-A177-3AD203B41FA5}">
                      <a16:colId xmlns:a16="http://schemas.microsoft.com/office/drawing/2014/main" val="442734098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Croatia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Iran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28%</a:t>
                      </a:r>
                      <a:endParaRPr lang="es-PE" sz="1200" b="1" i="0" u="none" strike="noStrike" dirty="0">
                        <a:solidFill>
                          <a:srgbClr val="5CA4C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8434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Ivory</a:t>
                      </a:r>
                      <a:r>
                        <a:rPr lang="es-PE" sz="12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Coast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Philippines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411169" y="3584246"/>
            <a:ext cx="2430939" cy="338554"/>
          </a:xfrm>
          <a:prstGeom prst="rect">
            <a:avLst/>
          </a:prstGeom>
          <a:solidFill>
            <a:srgbClr val="F9CFC7"/>
          </a:solidFill>
        </p:spPr>
        <p:txBody>
          <a:bodyPr wrap="square">
            <a:spAutoFit/>
          </a:bodyPr>
          <a:lstStyle/>
          <a:p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family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1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778566"/>
              </p:ext>
            </p:extLst>
          </p:nvPr>
        </p:nvGraphicFramePr>
        <p:xfrm>
          <a:off x="1403648" y="5113782"/>
          <a:ext cx="2440752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09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915604">
                  <a:extLst>
                    <a:ext uri="{9D8B030D-6E8A-4147-A177-3AD203B41FA5}">
                      <a16:colId xmlns:a16="http://schemas.microsoft.com/office/drawing/2014/main" val="442734098"/>
                    </a:ext>
                  </a:extLst>
                </a:gridCol>
                <a:gridCol w="360041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Turkey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Netherlands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16%</a:t>
                      </a:r>
                      <a:endParaRPr lang="es-PE" sz="1200" b="1" i="0" u="none" strike="noStrike" dirty="0">
                        <a:solidFill>
                          <a:srgbClr val="5CA4C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8434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Germany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Philippines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403648" y="4757850"/>
            <a:ext cx="2438460" cy="338554"/>
          </a:xfrm>
          <a:prstGeom prst="rect">
            <a:avLst/>
          </a:prstGeom>
          <a:solidFill>
            <a:srgbClr val="C2E49C"/>
          </a:solidFill>
        </p:spPr>
        <p:txBody>
          <a:bodyPr wrap="square">
            <a:spAutoFit/>
          </a:bodyPr>
          <a:lstStyle/>
          <a:p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health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94192"/>
              </p:ext>
            </p:extLst>
          </p:nvPr>
        </p:nvGraphicFramePr>
        <p:xfrm>
          <a:off x="5292080" y="1587659"/>
          <a:ext cx="2440799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66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884070">
                  <a:extLst>
                    <a:ext uri="{9D8B030D-6E8A-4147-A177-3AD203B41FA5}">
                      <a16:colId xmlns:a16="http://schemas.microsoft.com/office/drawing/2014/main" val="442734098"/>
                    </a:ext>
                  </a:extLst>
                </a:gridCol>
                <a:gridCol w="451439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Philippines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Slovenia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39%</a:t>
                      </a:r>
                      <a:endParaRPr lang="es-PE" sz="1200" b="1" i="0" u="none" strike="noStrike" dirty="0">
                        <a:solidFill>
                          <a:srgbClr val="5CA4C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8434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Netherlands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</a:tbl>
          </a:graphicData>
        </a:graphic>
      </p:graphicFrame>
      <p:graphicFrame>
        <p:nvGraphicFramePr>
          <p:cNvPr id="16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859016"/>
              </p:ext>
            </p:extLst>
          </p:nvPr>
        </p:nvGraphicFramePr>
        <p:xfrm>
          <a:off x="5292080" y="2746450"/>
          <a:ext cx="2440799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42734098"/>
                    </a:ext>
                  </a:extLst>
                </a:gridCol>
                <a:gridCol w="447975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Belgium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Pakistan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  <a:endParaRPr lang="es-PE" sz="1200" b="1" i="0" u="none" strike="noStrike" dirty="0">
                        <a:solidFill>
                          <a:srgbClr val="5CA4C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Japan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8434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Netherlands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</a:tbl>
          </a:graphicData>
        </a:graphic>
      </p:graphicFrame>
      <p:sp>
        <p:nvSpPr>
          <p:cNvPr id="21" name="Rectángulo 20"/>
          <p:cNvSpPr/>
          <p:nvPr/>
        </p:nvSpPr>
        <p:spPr>
          <a:xfrm>
            <a:off x="5292079" y="1240786"/>
            <a:ext cx="2440799" cy="338554"/>
          </a:xfrm>
          <a:prstGeom prst="rect">
            <a:avLst/>
          </a:prstGeom>
          <a:solidFill>
            <a:srgbClr val="D8F0D9"/>
          </a:solidFill>
        </p:spPr>
        <p:txBody>
          <a:bodyPr wrap="square">
            <a:spAutoFit/>
          </a:bodyPr>
          <a:lstStyle/>
          <a:p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Lack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money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5269514" y="2406087"/>
            <a:ext cx="2463364" cy="338554"/>
          </a:xfrm>
          <a:prstGeom prst="rect">
            <a:avLst/>
          </a:prstGeom>
          <a:solidFill>
            <a:srgbClr val="FFDA97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in life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3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10946"/>
              </p:ext>
            </p:extLst>
          </p:nvPr>
        </p:nvGraphicFramePr>
        <p:xfrm>
          <a:off x="5292080" y="3932715"/>
          <a:ext cx="24408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25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1060198">
                  <a:extLst>
                    <a:ext uri="{9D8B030D-6E8A-4147-A177-3AD203B41FA5}">
                      <a16:colId xmlns:a16="http://schemas.microsoft.com/office/drawing/2014/main" val="442734098"/>
                    </a:ext>
                  </a:extLst>
                </a:gridCol>
                <a:gridCol w="307424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Turkey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United</a:t>
                      </a:r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Kingdom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9%</a:t>
                      </a:r>
                      <a:endParaRPr lang="es-PE" sz="1200" b="1" i="0" u="none" strike="noStrike" dirty="0">
                        <a:solidFill>
                          <a:srgbClr val="5CA4C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8434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Japan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Finland</a:t>
                      </a:r>
                      <a:endParaRPr lang="es-PE" sz="12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</a:tbl>
          </a:graphicData>
        </a:graphic>
      </p:graphicFrame>
      <p:sp>
        <p:nvSpPr>
          <p:cNvPr id="24" name="Rectángulo 23"/>
          <p:cNvSpPr/>
          <p:nvPr/>
        </p:nvSpPr>
        <p:spPr>
          <a:xfrm>
            <a:off x="5292080" y="3577417"/>
            <a:ext cx="2440798" cy="338554"/>
          </a:xfrm>
          <a:prstGeom prst="rect">
            <a:avLst/>
          </a:prstGeom>
          <a:solidFill>
            <a:srgbClr val="BCB99A"/>
          </a:solidFill>
        </p:spPr>
        <p:txBody>
          <a:bodyPr wrap="square">
            <a:spAutoFit/>
          </a:bodyPr>
          <a:lstStyle/>
          <a:p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disasters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5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358672"/>
              </p:ext>
            </p:extLst>
          </p:nvPr>
        </p:nvGraphicFramePr>
        <p:xfrm>
          <a:off x="5292080" y="5113782"/>
          <a:ext cx="24408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17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737926">
                  <a:extLst>
                    <a:ext uri="{9D8B030D-6E8A-4147-A177-3AD203B41FA5}">
                      <a16:colId xmlns:a16="http://schemas.microsoft.com/office/drawing/2014/main" val="442734098"/>
                    </a:ext>
                  </a:extLst>
                </a:gridCol>
                <a:gridCol w="537744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24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Palestine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Nigeria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Turkey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12%</a:t>
                      </a:r>
                      <a:endParaRPr lang="es-PE" sz="1200" b="1" i="0" u="none" strike="noStrike" dirty="0">
                        <a:solidFill>
                          <a:srgbClr val="5CA4C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1584348"/>
                  </a:ext>
                </a:extLst>
              </a:tr>
              <a:tr h="240000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Germany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5CA4C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E7313A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0%</a:t>
                      </a:r>
                      <a:endParaRPr lang="es-PE" sz="1200" b="1" i="0" u="none" strike="noStrike" dirty="0">
                        <a:solidFill>
                          <a:srgbClr val="E7313A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</a:tbl>
          </a:graphicData>
        </a:graphic>
      </p:graphicFrame>
      <p:sp>
        <p:nvSpPr>
          <p:cNvPr id="26" name="Rectángulo 25"/>
          <p:cNvSpPr/>
          <p:nvPr/>
        </p:nvSpPr>
        <p:spPr>
          <a:xfrm>
            <a:off x="5292080" y="4763682"/>
            <a:ext cx="2520280" cy="338554"/>
          </a:xfrm>
          <a:prstGeom prst="rect">
            <a:avLst/>
          </a:prstGeom>
          <a:solidFill>
            <a:srgbClr val="F3979B"/>
          </a:solidFill>
        </p:spPr>
        <p:txBody>
          <a:bodyPr wrap="square">
            <a:spAutoFit/>
          </a:bodyPr>
          <a:lstStyle/>
          <a:p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wars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around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world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1146 Flecha derecha"/>
          <p:cNvSpPr/>
          <p:nvPr/>
        </p:nvSpPr>
        <p:spPr>
          <a:xfrm rot="16200000">
            <a:off x="3284641" y="788280"/>
            <a:ext cx="195815" cy="21338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5CA4CC"/>
          </a:solidFill>
          <a:ln>
            <a:solidFill>
              <a:srgbClr val="5CA4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1148 Flecha derecha"/>
          <p:cNvSpPr/>
          <p:nvPr/>
        </p:nvSpPr>
        <p:spPr>
          <a:xfrm rot="5400000" flipV="1">
            <a:off x="4298129" y="839973"/>
            <a:ext cx="200683" cy="229004"/>
          </a:xfrm>
          <a:prstGeom prst="rightArrow">
            <a:avLst>
              <a:gd name="adj1" fmla="val 50000"/>
              <a:gd name="adj2" fmla="val 42149"/>
            </a:avLst>
          </a:prstGeom>
          <a:solidFill>
            <a:srgbClr val="E731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Causes of stress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3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770134" y="6237312"/>
            <a:ext cx="5603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Q4. </a:t>
            </a:r>
            <a:r>
              <a:rPr lang="en-US" sz="1100" dirty="0"/>
              <a:t>Thinking about the last time you were really stressed, what was it that made you stressed?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3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9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5"/>
          <p:cNvSpPr txBox="1"/>
          <p:nvPr/>
        </p:nvSpPr>
        <p:spPr>
          <a:xfrm>
            <a:off x="547958" y="847541"/>
            <a:ext cx="75693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/>
              <a:t>MENA</a:t>
            </a:r>
            <a:endParaRPr lang="en-US" sz="1700" b="1" dirty="0"/>
          </a:p>
        </p:txBody>
      </p:sp>
      <p:sp>
        <p:nvSpPr>
          <p:cNvPr id="5" name="673 Rectángulo redondeado"/>
          <p:cNvSpPr/>
          <p:nvPr/>
        </p:nvSpPr>
        <p:spPr>
          <a:xfrm>
            <a:off x="395040" y="1073078"/>
            <a:ext cx="1181930" cy="44267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Middle East and North of Africa</a:t>
            </a:r>
          </a:p>
        </p:txBody>
      </p:sp>
      <p:grpSp>
        <p:nvGrpSpPr>
          <p:cNvPr id="6" name="3 Grupo"/>
          <p:cNvGrpSpPr/>
          <p:nvPr/>
        </p:nvGrpSpPr>
        <p:grpSpPr>
          <a:xfrm>
            <a:off x="360716" y="1861147"/>
            <a:ext cx="5525728" cy="3395340"/>
            <a:chOff x="707833" y="2692535"/>
            <a:chExt cx="5177999" cy="2563763"/>
          </a:xfrm>
        </p:grpSpPr>
        <p:sp>
          <p:nvSpPr>
            <p:cNvPr id="7" name="Shape 25805">
              <a:extLst>
                <a:ext uri="{FF2B5EF4-FFF2-40B4-BE49-F238E27FC236}">
                  <a16:creationId xmlns:a16="http://schemas.microsoft.com/office/drawing/2014/main" id="{8F9AB177-4536-6943-B9E0-84958DC5F95D}"/>
                </a:ext>
              </a:extLst>
            </p:cNvPr>
            <p:cNvSpPr/>
            <p:nvPr/>
          </p:nvSpPr>
          <p:spPr>
            <a:xfrm>
              <a:off x="707833" y="2692535"/>
              <a:ext cx="2283158" cy="135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60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5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7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10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2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50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9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8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8" name="Shape 25806">
              <a:extLst>
                <a:ext uri="{FF2B5EF4-FFF2-40B4-BE49-F238E27FC236}">
                  <a16:creationId xmlns:a16="http://schemas.microsoft.com/office/drawing/2014/main" id="{D215E9F5-E47E-7A4A-A1C6-1B3472EE9E01}"/>
                </a:ext>
              </a:extLst>
            </p:cNvPr>
            <p:cNvSpPr/>
            <p:nvPr/>
          </p:nvSpPr>
          <p:spPr>
            <a:xfrm>
              <a:off x="1663908" y="3947122"/>
              <a:ext cx="803416" cy="1309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0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9" name="Shape 25807">
              <a:extLst>
                <a:ext uri="{FF2B5EF4-FFF2-40B4-BE49-F238E27FC236}">
                  <a16:creationId xmlns:a16="http://schemas.microsoft.com/office/drawing/2014/main" id="{7718ED6E-B2C6-6C43-B029-46FE8082CB66}"/>
                </a:ext>
              </a:extLst>
            </p:cNvPr>
            <p:cNvSpPr/>
            <p:nvPr/>
          </p:nvSpPr>
          <p:spPr>
            <a:xfrm>
              <a:off x="2752235" y="3472256"/>
              <a:ext cx="1177786" cy="1389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6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9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2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9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6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0" name="Shape 25808">
              <a:extLst>
                <a:ext uri="{FF2B5EF4-FFF2-40B4-BE49-F238E27FC236}">
                  <a16:creationId xmlns:a16="http://schemas.microsoft.com/office/drawing/2014/main" id="{AC2514B9-56DB-6949-B7DF-EC4C5380A1AA}"/>
                </a:ext>
              </a:extLst>
            </p:cNvPr>
            <p:cNvSpPr/>
            <p:nvPr/>
          </p:nvSpPr>
          <p:spPr>
            <a:xfrm>
              <a:off x="3446219" y="2721848"/>
              <a:ext cx="2097059" cy="1655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3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7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6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2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5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2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9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2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90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7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6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6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2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4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39">
              <a:extLst>
                <a:ext uri="{FF2B5EF4-FFF2-40B4-BE49-F238E27FC236}">
                  <a16:creationId xmlns:a16="http://schemas.microsoft.com/office/drawing/2014/main" id="{2096E6CF-923C-BA4C-8707-53699E7F7264}"/>
                </a:ext>
              </a:extLst>
            </p:cNvPr>
            <p:cNvSpPr/>
            <p:nvPr/>
          </p:nvSpPr>
          <p:spPr>
            <a:xfrm>
              <a:off x="4924214" y="4238294"/>
              <a:ext cx="961618" cy="845646"/>
            </a:xfrm>
            <a:custGeom>
              <a:avLst/>
              <a:gdLst>
                <a:gd name="connsiteX0" fmla="*/ 1254647 w 2563648"/>
                <a:gd name="connsiteY0" fmla="*/ 1973181 h 2254468"/>
                <a:gd name="connsiteX1" fmla="*/ 1100918 w 2563648"/>
                <a:gd name="connsiteY1" fmla="*/ 2110498 h 2254468"/>
                <a:gd name="connsiteX2" fmla="*/ 1097167 w 2563648"/>
                <a:gd name="connsiteY2" fmla="*/ 2008130 h 2254468"/>
                <a:gd name="connsiteX3" fmla="*/ 1215722 w 2563648"/>
                <a:gd name="connsiteY3" fmla="*/ 1984400 h 2254468"/>
                <a:gd name="connsiteX4" fmla="*/ 1215722 w 2563648"/>
                <a:gd name="connsiteY4" fmla="*/ 1984400 h 2254468"/>
                <a:gd name="connsiteX5" fmla="*/ 1254647 w 2563648"/>
                <a:gd name="connsiteY5" fmla="*/ 1973181 h 2254468"/>
                <a:gd name="connsiteX6" fmla="*/ 2407625 w 2563648"/>
                <a:gd name="connsiteY6" fmla="*/ 1581175 h 2254468"/>
                <a:gd name="connsiteX7" fmla="*/ 2413892 w 2563648"/>
                <a:gd name="connsiteY7" fmla="*/ 1589369 h 2254468"/>
                <a:gd name="connsiteX8" fmla="*/ 2422377 w 2563648"/>
                <a:gd name="connsiteY8" fmla="*/ 1609918 h 2254468"/>
                <a:gd name="connsiteX9" fmla="*/ 2451009 w 2563648"/>
                <a:gd name="connsiteY9" fmla="*/ 1640795 h 2254468"/>
                <a:gd name="connsiteX10" fmla="*/ 2433953 w 2563648"/>
                <a:gd name="connsiteY10" fmla="*/ 1690339 h 2254468"/>
                <a:gd name="connsiteX11" fmla="*/ 2432923 w 2563648"/>
                <a:gd name="connsiteY11" fmla="*/ 1712679 h 2254468"/>
                <a:gd name="connsiteX12" fmla="*/ 2450709 w 2563648"/>
                <a:gd name="connsiteY12" fmla="*/ 1715193 h 2254468"/>
                <a:gd name="connsiteX13" fmla="*/ 2450709 w 2563648"/>
                <a:gd name="connsiteY13" fmla="*/ 1715193 h 2254468"/>
                <a:gd name="connsiteX14" fmla="*/ 2459852 w 2563648"/>
                <a:gd name="connsiteY14" fmla="*/ 1693415 h 2254468"/>
                <a:gd name="connsiteX15" fmla="*/ 2466992 w 2563648"/>
                <a:gd name="connsiteY15" fmla="*/ 1714868 h 2254468"/>
                <a:gd name="connsiteX16" fmla="*/ 2457134 w 2563648"/>
                <a:gd name="connsiteY16" fmla="*/ 1745003 h 2254468"/>
                <a:gd name="connsiteX17" fmla="*/ 2472945 w 2563648"/>
                <a:gd name="connsiteY17" fmla="*/ 1767867 h 2254468"/>
                <a:gd name="connsiteX18" fmla="*/ 2521480 w 2563648"/>
                <a:gd name="connsiteY18" fmla="*/ 1764792 h 2254468"/>
                <a:gd name="connsiteX19" fmla="*/ 2563648 w 2563648"/>
                <a:gd name="connsiteY19" fmla="*/ 1761048 h 2254468"/>
                <a:gd name="connsiteX20" fmla="*/ 2538450 w 2563648"/>
                <a:gd name="connsiteY20" fmla="*/ 1788940 h 2254468"/>
                <a:gd name="connsiteX21" fmla="*/ 2509289 w 2563648"/>
                <a:gd name="connsiteY21" fmla="*/ 1816453 h 2254468"/>
                <a:gd name="connsiteX22" fmla="*/ 2440764 w 2563648"/>
                <a:gd name="connsiteY22" fmla="*/ 1846968 h 2254468"/>
                <a:gd name="connsiteX23" fmla="*/ 2429804 w 2563648"/>
                <a:gd name="connsiteY23" fmla="*/ 1855832 h 2254468"/>
                <a:gd name="connsiteX24" fmla="*/ 2427271 w 2563648"/>
                <a:gd name="connsiteY24" fmla="*/ 1870357 h 2254468"/>
                <a:gd name="connsiteX25" fmla="*/ 2401043 w 2563648"/>
                <a:gd name="connsiteY25" fmla="*/ 1890471 h 2254468"/>
                <a:gd name="connsiteX26" fmla="*/ 2374257 w 2563648"/>
                <a:gd name="connsiteY26" fmla="*/ 1914710 h 2254468"/>
                <a:gd name="connsiteX27" fmla="*/ 2338328 w 2563648"/>
                <a:gd name="connsiteY27" fmla="*/ 1935765 h 2254468"/>
                <a:gd name="connsiteX28" fmla="*/ 2284012 w 2563648"/>
                <a:gd name="connsiteY28" fmla="*/ 1967637 h 2254468"/>
                <a:gd name="connsiteX29" fmla="*/ 2257154 w 2563648"/>
                <a:gd name="connsiteY29" fmla="*/ 1957580 h 2254468"/>
                <a:gd name="connsiteX30" fmla="*/ 2260238 w 2563648"/>
                <a:gd name="connsiteY30" fmla="*/ 1951438 h 2254468"/>
                <a:gd name="connsiteX31" fmla="*/ 2244492 w 2563648"/>
                <a:gd name="connsiteY31" fmla="*/ 1965247 h 2254468"/>
                <a:gd name="connsiteX32" fmla="*/ 2234610 w 2563648"/>
                <a:gd name="connsiteY32" fmla="*/ 1983211 h 2254468"/>
                <a:gd name="connsiteX33" fmla="*/ 2227094 w 2563648"/>
                <a:gd name="connsiteY33" fmla="*/ 1992705 h 2254468"/>
                <a:gd name="connsiteX34" fmla="*/ 2184531 w 2563648"/>
                <a:gd name="connsiteY34" fmla="*/ 2022455 h 2254468"/>
                <a:gd name="connsiteX35" fmla="*/ 2098341 w 2563648"/>
                <a:gd name="connsiteY35" fmla="*/ 2082682 h 2254468"/>
                <a:gd name="connsiteX36" fmla="*/ 2106464 w 2563648"/>
                <a:gd name="connsiteY36" fmla="*/ 2092424 h 2254468"/>
                <a:gd name="connsiteX37" fmla="*/ 2097404 w 2563648"/>
                <a:gd name="connsiteY37" fmla="*/ 2101485 h 2254468"/>
                <a:gd name="connsiteX38" fmla="*/ 2076907 w 2563648"/>
                <a:gd name="connsiteY38" fmla="*/ 2104840 h 2254468"/>
                <a:gd name="connsiteX39" fmla="*/ 2047097 w 2563648"/>
                <a:gd name="connsiteY39" fmla="*/ 2112417 h 2254468"/>
                <a:gd name="connsiteX40" fmla="*/ 1998359 w 2563648"/>
                <a:gd name="connsiteY40" fmla="*/ 2131235 h 2254468"/>
                <a:gd name="connsiteX41" fmla="*/ 1955846 w 2563648"/>
                <a:gd name="connsiteY41" fmla="*/ 2172768 h 2254468"/>
                <a:gd name="connsiteX42" fmla="*/ 1844351 w 2563648"/>
                <a:gd name="connsiteY42" fmla="*/ 2244561 h 2254468"/>
                <a:gd name="connsiteX43" fmla="*/ 1786351 w 2563648"/>
                <a:gd name="connsiteY43" fmla="*/ 2251535 h 2254468"/>
                <a:gd name="connsiteX44" fmla="*/ 1763475 w 2563648"/>
                <a:gd name="connsiteY44" fmla="*/ 2239350 h 2254468"/>
                <a:gd name="connsiteX45" fmla="*/ 1763475 w 2563648"/>
                <a:gd name="connsiteY45" fmla="*/ 2228480 h 2254468"/>
                <a:gd name="connsiteX46" fmla="*/ 1713699 w 2563648"/>
                <a:gd name="connsiteY46" fmla="*/ 2230305 h 2254468"/>
                <a:gd name="connsiteX47" fmla="*/ 1725921 w 2563648"/>
                <a:gd name="connsiteY47" fmla="*/ 2214966 h 2254468"/>
                <a:gd name="connsiteX48" fmla="*/ 1751227 w 2563648"/>
                <a:gd name="connsiteY48" fmla="*/ 2194926 h 2254468"/>
                <a:gd name="connsiteX49" fmla="*/ 1786907 w 2563648"/>
                <a:gd name="connsiteY49" fmla="*/ 2172397 h 2254468"/>
                <a:gd name="connsiteX50" fmla="*/ 1830787 w 2563648"/>
                <a:gd name="connsiteY50" fmla="*/ 2146002 h 2254468"/>
                <a:gd name="connsiteX51" fmla="*/ 1865759 w 2563648"/>
                <a:gd name="connsiteY51" fmla="*/ 2124370 h 2254468"/>
                <a:gd name="connsiteX52" fmla="*/ 1905893 w 2563648"/>
                <a:gd name="connsiteY52" fmla="*/ 2109355 h 2254468"/>
                <a:gd name="connsiteX53" fmla="*/ 1999169 w 2563648"/>
                <a:gd name="connsiteY53" fmla="*/ 2069292 h 2254468"/>
                <a:gd name="connsiteX54" fmla="*/ 2031509 w 2563648"/>
                <a:gd name="connsiteY54" fmla="*/ 2052855 h 2254468"/>
                <a:gd name="connsiteX55" fmla="*/ 2058864 w 2563648"/>
                <a:gd name="connsiteY55" fmla="*/ 2040469 h 2254468"/>
                <a:gd name="connsiteX56" fmla="*/ 2072150 w 2563648"/>
                <a:gd name="connsiteY56" fmla="*/ 2029753 h 2254468"/>
                <a:gd name="connsiteX57" fmla="*/ 2095304 w 2563648"/>
                <a:gd name="connsiteY57" fmla="*/ 2003328 h 2254468"/>
                <a:gd name="connsiteX58" fmla="*/ 2126885 w 2563648"/>
                <a:gd name="connsiteY58" fmla="*/ 1986922 h 2254468"/>
                <a:gd name="connsiteX59" fmla="*/ 2154088 w 2563648"/>
                <a:gd name="connsiteY59" fmla="*/ 1967980 h 2254468"/>
                <a:gd name="connsiteX60" fmla="*/ 2172587 w 2563648"/>
                <a:gd name="connsiteY60" fmla="*/ 1943425 h 2254468"/>
                <a:gd name="connsiteX61" fmla="*/ 2213252 w 2563648"/>
                <a:gd name="connsiteY61" fmla="*/ 1923308 h 2254468"/>
                <a:gd name="connsiteX62" fmla="*/ 2203257 w 2563648"/>
                <a:gd name="connsiteY62" fmla="*/ 1964995 h 2254468"/>
                <a:gd name="connsiteX63" fmla="*/ 2235445 w 2563648"/>
                <a:gd name="connsiteY63" fmla="*/ 1951033 h 2254468"/>
                <a:gd name="connsiteX64" fmla="*/ 2248582 w 2563648"/>
                <a:gd name="connsiteY64" fmla="*/ 1945743 h 2254468"/>
                <a:gd name="connsiteX65" fmla="*/ 2260269 w 2563648"/>
                <a:gd name="connsiteY65" fmla="*/ 1951376 h 2254468"/>
                <a:gd name="connsiteX66" fmla="*/ 2261068 w 2563648"/>
                <a:gd name="connsiteY66" fmla="*/ 1949785 h 2254468"/>
                <a:gd name="connsiteX67" fmla="*/ 2294257 w 2563648"/>
                <a:gd name="connsiteY67" fmla="*/ 1927680 h 2254468"/>
                <a:gd name="connsiteX68" fmla="*/ 2324806 w 2563648"/>
                <a:gd name="connsiteY68" fmla="*/ 1893076 h 2254468"/>
                <a:gd name="connsiteX69" fmla="*/ 2292368 w 2563648"/>
                <a:gd name="connsiteY69" fmla="*/ 1847186 h 2254468"/>
                <a:gd name="connsiteX70" fmla="*/ 2332862 w 2563648"/>
                <a:gd name="connsiteY70" fmla="*/ 1827198 h 2254468"/>
                <a:gd name="connsiteX71" fmla="*/ 2373012 w 2563648"/>
                <a:gd name="connsiteY71" fmla="*/ 1790297 h 2254468"/>
                <a:gd name="connsiteX72" fmla="*/ 2401902 w 2563648"/>
                <a:gd name="connsiteY72" fmla="*/ 1669031 h 2254468"/>
                <a:gd name="connsiteX73" fmla="*/ 2402360 w 2563648"/>
                <a:gd name="connsiteY73" fmla="*/ 1615815 h 2254468"/>
                <a:gd name="connsiteX74" fmla="*/ 2402288 w 2563648"/>
                <a:gd name="connsiteY74" fmla="*/ 1585299 h 2254468"/>
                <a:gd name="connsiteX75" fmla="*/ 2407625 w 2563648"/>
                <a:gd name="connsiteY75" fmla="*/ 1581175 h 2254468"/>
                <a:gd name="connsiteX76" fmla="*/ 34707 w 2563648"/>
                <a:gd name="connsiteY76" fmla="*/ 1200693 h 2254468"/>
                <a:gd name="connsiteX77" fmla="*/ 34750 w 2563648"/>
                <a:gd name="connsiteY77" fmla="*/ 1200774 h 2254468"/>
                <a:gd name="connsiteX78" fmla="*/ 34787 w 2563648"/>
                <a:gd name="connsiteY78" fmla="*/ 1200930 h 2254468"/>
                <a:gd name="connsiteX79" fmla="*/ 31385 w 2563648"/>
                <a:gd name="connsiteY79" fmla="*/ 1194453 h 2254468"/>
                <a:gd name="connsiteX80" fmla="*/ 33938 w 2563648"/>
                <a:gd name="connsiteY80" fmla="*/ 1198421 h 2254468"/>
                <a:gd name="connsiteX81" fmla="*/ 34707 w 2563648"/>
                <a:gd name="connsiteY81" fmla="*/ 1200693 h 2254468"/>
                <a:gd name="connsiteX82" fmla="*/ 1790091 w 2563648"/>
                <a:gd name="connsiteY82" fmla="*/ 1149658 h 2254468"/>
                <a:gd name="connsiteX83" fmla="*/ 1791805 w 2563648"/>
                <a:gd name="connsiteY83" fmla="*/ 1153148 h 2254468"/>
                <a:gd name="connsiteX84" fmla="*/ 1790091 w 2563648"/>
                <a:gd name="connsiteY84" fmla="*/ 1149658 h 2254468"/>
                <a:gd name="connsiteX85" fmla="*/ 105467 w 2563648"/>
                <a:gd name="connsiteY85" fmla="*/ 1010569 h 2254468"/>
                <a:gd name="connsiteX86" fmla="*/ 112048 w 2563648"/>
                <a:gd name="connsiteY86" fmla="*/ 1010569 h 2254468"/>
                <a:gd name="connsiteX87" fmla="*/ 105917 w 2563648"/>
                <a:gd name="connsiteY87" fmla="*/ 1014918 h 2254468"/>
                <a:gd name="connsiteX88" fmla="*/ 105623 w 2563648"/>
                <a:gd name="connsiteY88" fmla="*/ 1013386 h 2254468"/>
                <a:gd name="connsiteX89" fmla="*/ 105140 w 2563648"/>
                <a:gd name="connsiteY89" fmla="*/ 1004675 h 2254468"/>
                <a:gd name="connsiteX90" fmla="*/ 105467 w 2563648"/>
                <a:gd name="connsiteY90" fmla="*/ 1010569 h 2254468"/>
                <a:gd name="connsiteX91" fmla="*/ 104920 w 2563648"/>
                <a:gd name="connsiteY91" fmla="*/ 1010569 h 2254468"/>
                <a:gd name="connsiteX92" fmla="*/ 105140 w 2563648"/>
                <a:gd name="connsiteY92" fmla="*/ 1004675 h 2254468"/>
                <a:gd name="connsiteX93" fmla="*/ 1478044 w 2563648"/>
                <a:gd name="connsiteY93" fmla="*/ 444587 h 2254468"/>
                <a:gd name="connsiteX94" fmla="*/ 1493634 w 2563648"/>
                <a:gd name="connsiteY94" fmla="*/ 498235 h 2254468"/>
                <a:gd name="connsiteX95" fmla="*/ 1508547 w 2563648"/>
                <a:gd name="connsiteY95" fmla="*/ 603680 h 2254468"/>
                <a:gd name="connsiteX96" fmla="*/ 1548035 w 2563648"/>
                <a:gd name="connsiteY96" fmla="*/ 613311 h 2254468"/>
                <a:gd name="connsiteX97" fmla="*/ 1593056 w 2563648"/>
                <a:gd name="connsiteY97" fmla="*/ 865805 h 2254468"/>
                <a:gd name="connsiteX98" fmla="*/ 1680097 w 2563648"/>
                <a:gd name="connsiteY98" fmla="*/ 934910 h 2254468"/>
                <a:gd name="connsiteX99" fmla="*/ 1709173 w 2563648"/>
                <a:gd name="connsiteY99" fmla="*/ 1034696 h 2254468"/>
                <a:gd name="connsiteX100" fmla="*/ 1713300 w 2563648"/>
                <a:gd name="connsiteY100" fmla="*/ 1017122 h 2254468"/>
                <a:gd name="connsiteX101" fmla="*/ 1742376 w 2563648"/>
                <a:gd name="connsiteY101" fmla="*/ 1090398 h 2254468"/>
                <a:gd name="connsiteX102" fmla="*/ 1791805 w 2563648"/>
                <a:gd name="connsiteY102" fmla="*/ 1153148 h 2254468"/>
                <a:gd name="connsiteX103" fmla="*/ 1788241 w 2563648"/>
                <a:gd name="connsiteY103" fmla="*/ 1275771 h 2254468"/>
                <a:gd name="connsiteX104" fmla="*/ 1790023 w 2563648"/>
                <a:gd name="connsiteY104" fmla="*/ 1346664 h 2254468"/>
                <a:gd name="connsiteX105" fmla="*/ 1717145 w 2563648"/>
                <a:gd name="connsiteY105" fmla="*/ 1464024 h 2254468"/>
                <a:gd name="connsiteX106" fmla="*/ 1635920 w 2563648"/>
                <a:gd name="connsiteY106" fmla="*/ 1564207 h 2254468"/>
                <a:gd name="connsiteX107" fmla="*/ 1427416 w 2563648"/>
                <a:gd name="connsiteY107" fmla="*/ 1798530 h 2254468"/>
                <a:gd name="connsiteX108" fmla="*/ 1310736 w 2563648"/>
                <a:gd name="connsiteY108" fmla="*/ 1840232 h 2254468"/>
                <a:gd name="connsiteX109" fmla="*/ 1225008 w 2563648"/>
                <a:gd name="connsiteY109" fmla="*/ 1888884 h 2254468"/>
                <a:gd name="connsiteX110" fmla="*/ 1201091 w 2563648"/>
                <a:gd name="connsiteY110" fmla="*/ 1835863 h 2254468"/>
                <a:gd name="connsiteX111" fmla="*/ 1114612 w 2563648"/>
                <a:gd name="connsiteY111" fmla="*/ 1874487 h 2254468"/>
                <a:gd name="connsiteX112" fmla="*/ 1012471 w 2563648"/>
                <a:gd name="connsiteY112" fmla="*/ 1832587 h 2254468"/>
                <a:gd name="connsiteX113" fmla="*/ 1016316 w 2563648"/>
                <a:gd name="connsiteY113" fmla="*/ 1729425 h 2254468"/>
                <a:gd name="connsiteX114" fmla="*/ 971295 w 2563648"/>
                <a:gd name="connsiteY114" fmla="*/ 1709468 h 2254468"/>
                <a:gd name="connsiteX115" fmla="*/ 994650 w 2563648"/>
                <a:gd name="connsiteY115" fmla="*/ 1640660 h 2254468"/>
                <a:gd name="connsiteX116" fmla="*/ 918583 w 2563648"/>
                <a:gd name="connsiteY116" fmla="*/ 1693283 h 2254468"/>
                <a:gd name="connsiteX117" fmla="*/ 980206 w 2563648"/>
                <a:gd name="connsiteY117" fmla="*/ 1626362 h 2254468"/>
                <a:gd name="connsiteX118" fmla="*/ 1012189 w 2563648"/>
                <a:gd name="connsiteY118" fmla="*/ 1563115 h 2254468"/>
                <a:gd name="connsiteX119" fmla="*/ 871780 w 2563648"/>
                <a:gd name="connsiteY119" fmla="*/ 1677496 h 2254468"/>
                <a:gd name="connsiteX120" fmla="*/ 864370 w 2563648"/>
                <a:gd name="connsiteY120" fmla="*/ 1587540 h 2254468"/>
                <a:gd name="connsiteX121" fmla="*/ 848050 w 2563648"/>
                <a:gd name="connsiteY121" fmla="*/ 1539583 h 2254468"/>
                <a:gd name="connsiteX122" fmla="*/ 672936 w 2563648"/>
                <a:gd name="connsiteY122" fmla="*/ 1504435 h 2254468"/>
                <a:gd name="connsiteX123" fmla="*/ 436951 w 2563648"/>
                <a:gd name="connsiteY123" fmla="*/ 1567980 h 2254468"/>
                <a:gd name="connsiteX124" fmla="*/ 351598 w 2563648"/>
                <a:gd name="connsiteY124" fmla="*/ 1622192 h 2254468"/>
                <a:gd name="connsiteX125" fmla="*/ 242234 w 2563648"/>
                <a:gd name="connsiteY125" fmla="*/ 1619511 h 2254468"/>
                <a:gd name="connsiteX126" fmla="*/ 71998 w 2563648"/>
                <a:gd name="connsiteY126" fmla="*/ 1682858 h 2254468"/>
                <a:gd name="connsiteX127" fmla="*/ 715 w 2563648"/>
                <a:gd name="connsiteY127" fmla="*/ 1616136 h 2254468"/>
                <a:gd name="connsiteX128" fmla="*/ 43016 w 2563648"/>
                <a:gd name="connsiteY128" fmla="*/ 1583767 h 2254468"/>
                <a:gd name="connsiteX129" fmla="*/ 60086 w 2563648"/>
                <a:gd name="connsiteY129" fmla="*/ 1453598 h 2254468"/>
                <a:gd name="connsiteX130" fmla="*/ 60086 w 2563648"/>
                <a:gd name="connsiteY130" fmla="*/ 1346962 h 2254468"/>
                <a:gd name="connsiteX131" fmla="*/ 38429 w 2563648"/>
                <a:gd name="connsiteY131" fmla="*/ 1216258 h 2254468"/>
                <a:gd name="connsiteX132" fmla="*/ 34787 w 2563648"/>
                <a:gd name="connsiteY132" fmla="*/ 1200930 h 2254468"/>
                <a:gd name="connsiteX133" fmla="*/ 36685 w 2563648"/>
                <a:gd name="connsiteY133" fmla="*/ 1206541 h 2254468"/>
                <a:gd name="connsiteX134" fmla="*/ 43672 w 2563648"/>
                <a:gd name="connsiteY134" fmla="*/ 1220566 h 2254468"/>
                <a:gd name="connsiteX135" fmla="*/ 48174 w 2563648"/>
                <a:gd name="connsiteY135" fmla="*/ 1198027 h 2254468"/>
                <a:gd name="connsiteX136" fmla="*/ 76969 w 2563648"/>
                <a:gd name="connsiteY136" fmla="*/ 1231091 h 2254468"/>
                <a:gd name="connsiteX137" fmla="*/ 80346 w 2563648"/>
                <a:gd name="connsiteY137" fmla="*/ 1093376 h 2254468"/>
                <a:gd name="connsiteX138" fmla="*/ 96899 w 2563648"/>
                <a:gd name="connsiteY138" fmla="*/ 1021316 h 2254468"/>
                <a:gd name="connsiteX139" fmla="*/ 105917 w 2563648"/>
                <a:gd name="connsiteY139" fmla="*/ 1014918 h 2254468"/>
                <a:gd name="connsiteX140" fmla="*/ 108006 w 2563648"/>
                <a:gd name="connsiteY140" fmla="*/ 1025802 h 2254468"/>
                <a:gd name="connsiteX141" fmla="*/ 113924 w 2563648"/>
                <a:gd name="connsiteY141" fmla="*/ 1031022 h 2254468"/>
                <a:gd name="connsiteX142" fmla="*/ 220474 w 2563648"/>
                <a:gd name="connsiteY142" fmla="*/ 949506 h 2254468"/>
                <a:gd name="connsiteX143" fmla="*/ 301324 w 2563648"/>
                <a:gd name="connsiteY143" fmla="*/ 931733 h 2254468"/>
                <a:gd name="connsiteX144" fmla="*/ 358351 w 2563648"/>
                <a:gd name="connsiteY144" fmla="*/ 906811 h 2254468"/>
                <a:gd name="connsiteX145" fmla="*/ 483472 w 2563648"/>
                <a:gd name="connsiteY145" fmla="*/ 835918 h 2254468"/>
                <a:gd name="connsiteX146" fmla="*/ 554756 w 2563648"/>
                <a:gd name="connsiteY146" fmla="*/ 726303 h 2254468"/>
                <a:gd name="connsiteX147" fmla="*/ 575484 w 2563648"/>
                <a:gd name="connsiteY147" fmla="*/ 776940 h 2254468"/>
                <a:gd name="connsiteX148" fmla="*/ 582331 w 2563648"/>
                <a:gd name="connsiteY148" fmla="*/ 748146 h 2254468"/>
                <a:gd name="connsiteX149" fmla="*/ 603154 w 2563648"/>
                <a:gd name="connsiteY149" fmla="*/ 715778 h 2254468"/>
                <a:gd name="connsiteX150" fmla="*/ 642266 w 2563648"/>
                <a:gd name="connsiteY150" fmla="*/ 665935 h 2254468"/>
                <a:gd name="connsiteX151" fmla="*/ 803498 w 2563648"/>
                <a:gd name="connsiteY151" fmla="*/ 648261 h 2254468"/>
                <a:gd name="connsiteX152" fmla="*/ 873656 w 2563648"/>
                <a:gd name="connsiteY152" fmla="*/ 635254 h 2254468"/>
                <a:gd name="connsiteX153" fmla="*/ 942407 w 2563648"/>
                <a:gd name="connsiteY153" fmla="*/ 517199 h 2254468"/>
                <a:gd name="connsiteX154" fmla="*/ 992586 w 2563648"/>
                <a:gd name="connsiteY154" fmla="*/ 466264 h 2254468"/>
                <a:gd name="connsiteX155" fmla="*/ 1025790 w 2563648"/>
                <a:gd name="connsiteY155" fmla="*/ 460505 h 2254468"/>
                <a:gd name="connsiteX156" fmla="*/ 1074562 w 2563648"/>
                <a:gd name="connsiteY156" fmla="*/ 492079 h 2254468"/>
                <a:gd name="connsiteX157" fmla="*/ 1136654 w 2563648"/>
                <a:gd name="connsiteY157" fmla="*/ 513029 h 2254468"/>
                <a:gd name="connsiteX158" fmla="*/ 1209344 w 2563648"/>
                <a:gd name="connsiteY158" fmla="*/ 510547 h 2254468"/>
                <a:gd name="connsiteX159" fmla="*/ 1161134 w 2563648"/>
                <a:gd name="connsiteY159" fmla="*/ 585510 h 2254468"/>
                <a:gd name="connsiteX160" fmla="*/ 1159071 w 2563648"/>
                <a:gd name="connsiteY160" fmla="*/ 679537 h 2254468"/>
                <a:gd name="connsiteX161" fmla="*/ 1244799 w 2563648"/>
                <a:gd name="connsiteY161" fmla="*/ 738218 h 2254468"/>
                <a:gd name="connsiteX162" fmla="*/ 1348347 w 2563648"/>
                <a:gd name="connsiteY162" fmla="*/ 782997 h 2254468"/>
                <a:gd name="connsiteX163" fmla="*/ 1410158 w 2563648"/>
                <a:gd name="connsiteY163" fmla="*/ 597028 h 2254468"/>
                <a:gd name="connsiteX164" fmla="*/ 1436701 w 2563648"/>
                <a:gd name="connsiteY164" fmla="*/ 500618 h 2254468"/>
                <a:gd name="connsiteX165" fmla="*/ 1478044 w 2563648"/>
                <a:gd name="connsiteY165" fmla="*/ 444587 h 2254468"/>
                <a:gd name="connsiteX166" fmla="*/ 1818349 w 2563648"/>
                <a:gd name="connsiteY166" fmla="*/ 190834 h 2254468"/>
                <a:gd name="connsiteX167" fmla="*/ 1818349 w 2563648"/>
                <a:gd name="connsiteY167" fmla="*/ 190834 h 2254468"/>
                <a:gd name="connsiteX168" fmla="*/ 1864590 w 2563648"/>
                <a:gd name="connsiteY168" fmla="*/ 18964 h 2254468"/>
                <a:gd name="connsiteX169" fmla="*/ 1967951 w 2563648"/>
                <a:gd name="connsiteY169" fmla="*/ 139800 h 2254468"/>
                <a:gd name="connsiteX170" fmla="*/ 1959322 w 2563648"/>
                <a:gd name="connsiteY170" fmla="*/ 114481 h 2254468"/>
                <a:gd name="connsiteX171" fmla="*/ 1818349 w 2563648"/>
                <a:gd name="connsiteY171" fmla="*/ 190834 h 2254468"/>
                <a:gd name="connsiteX172" fmla="*/ 1769576 w 2563648"/>
                <a:gd name="connsiteY172" fmla="*/ 163728 h 2254468"/>
                <a:gd name="connsiteX173" fmla="*/ 1911111 w 2563648"/>
                <a:gd name="connsiteY173" fmla="*/ 134835 h 2254468"/>
                <a:gd name="connsiteX174" fmla="*/ 1956132 w 2563648"/>
                <a:gd name="connsiteY174" fmla="*/ 104949 h 2254468"/>
                <a:gd name="connsiteX175" fmla="*/ 1864590 w 2563648"/>
                <a:gd name="connsiteY175" fmla="*/ 18964 h 2254468"/>
                <a:gd name="connsiteX176" fmla="*/ 1431636 w 2563648"/>
                <a:gd name="connsiteY176" fmla="*/ 0 h 2254468"/>
                <a:gd name="connsiteX177" fmla="*/ 1611908 w 2563648"/>
                <a:gd name="connsiteY177" fmla="*/ 76949 h 2254468"/>
                <a:gd name="connsiteX178" fmla="*/ 1665090 w 2563648"/>
                <a:gd name="connsiteY178" fmla="*/ 147048 h 2254468"/>
                <a:gd name="connsiteX179" fmla="*/ 1752693 w 2563648"/>
                <a:gd name="connsiteY179" fmla="*/ 228962 h 2254468"/>
                <a:gd name="connsiteX180" fmla="*/ 1711799 w 2563648"/>
                <a:gd name="connsiteY180" fmla="*/ 230947 h 2254468"/>
                <a:gd name="connsiteX181" fmla="*/ 1775298 w 2563648"/>
                <a:gd name="connsiteY181" fmla="*/ 328450 h 2254468"/>
                <a:gd name="connsiteX182" fmla="*/ 1800434 w 2563648"/>
                <a:gd name="connsiteY182" fmla="*/ 356350 h 2254468"/>
                <a:gd name="connsiteX183" fmla="*/ 1838046 w 2563648"/>
                <a:gd name="connsiteY183" fmla="*/ 434888 h 2254468"/>
                <a:gd name="connsiteX184" fmla="*/ 1677002 w 2563648"/>
                <a:gd name="connsiteY184" fmla="*/ 354662 h 2254468"/>
                <a:gd name="connsiteX185" fmla="*/ 1530870 w 2563648"/>
                <a:gd name="connsiteY185" fmla="*/ 309088 h 2254468"/>
                <a:gd name="connsiteX186" fmla="*/ 1411752 w 2563648"/>
                <a:gd name="connsiteY186" fmla="*/ 347017 h 2254468"/>
                <a:gd name="connsiteX187" fmla="*/ 1407719 w 2563648"/>
                <a:gd name="connsiteY187" fmla="*/ 220621 h 2254468"/>
                <a:gd name="connsiteX188" fmla="*/ 1431636 w 2563648"/>
                <a:gd name="connsiteY188" fmla="*/ 0 h 225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2563648" h="2254468">
                  <a:moveTo>
                    <a:pt x="1254647" y="1973181"/>
                  </a:moveTo>
                  <a:cubicBezTo>
                    <a:pt x="1234669" y="1970897"/>
                    <a:pt x="1171452" y="2144654"/>
                    <a:pt x="1100918" y="2110498"/>
                  </a:cubicBezTo>
                  <a:cubicBezTo>
                    <a:pt x="1069216" y="2095207"/>
                    <a:pt x="1093134" y="2031761"/>
                    <a:pt x="1097167" y="2008130"/>
                  </a:cubicBezTo>
                  <a:cubicBezTo>
                    <a:pt x="1108141" y="1945280"/>
                    <a:pt x="1172671" y="1989563"/>
                    <a:pt x="1215722" y="1984400"/>
                  </a:cubicBezTo>
                  <a:cubicBezTo>
                    <a:pt x="1203623" y="1985890"/>
                    <a:pt x="1229416" y="1982812"/>
                    <a:pt x="1215722" y="1984400"/>
                  </a:cubicBezTo>
                  <a:cubicBezTo>
                    <a:pt x="1228291" y="1979237"/>
                    <a:pt x="1241234" y="1975464"/>
                    <a:pt x="1254647" y="1973181"/>
                  </a:cubicBezTo>
                  <a:close/>
                  <a:moveTo>
                    <a:pt x="2407625" y="1581175"/>
                  </a:moveTo>
                  <a:cubicBezTo>
                    <a:pt x="2415638" y="1580252"/>
                    <a:pt x="2413993" y="1583002"/>
                    <a:pt x="2413892" y="1589369"/>
                  </a:cubicBezTo>
                  <a:cubicBezTo>
                    <a:pt x="2413735" y="1597907"/>
                    <a:pt x="2414536" y="1605070"/>
                    <a:pt x="2422377" y="1609918"/>
                  </a:cubicBezTo>
                  <a:cubicBezTo>
                    <a:pt x="2436171" y="1618437"/>
                    <a:pt x="2451224" y="1621096"/>
                    <a:pt x="2451009" y="1640795"/>
                  </a:cubicBezTo>
                  <a:cubicBezTo>
                    <a:pt x="2450795" y="1659100"/>
                    <a:pt x="2441151" y="1674241"/>
                    <a:pt x="2433953" y="1690339"/>
                  </a:cubicBezTo>
                  <a:cubicBezTo>
                    <a:pt x="2430734" y="1697557"/>
                    <a:pt x="2428373" y="1705462"/>
                    <a:pt x="2432923" y="1712679"/>
                  </a:cubicBezTo>
                  <a:cubicBezTo>
                    <a:pt x="2437101" y="1719281"/>
                    <a:pt x="2445128" y="1721524"/>
                    <a:pt x="2450709" y="1715193"/>
                  </a:cubicBezTo>
                  <a:cubicBezTo>
                    <a:pt x="2441465" y="1725666"/>
                    <a:pt x="2454544" y="1710906"/>
                    <a:pt x="2450709" y="1715193"/>
                  </a:cubicBezTo>
                  <a:cubicBezTo>
                    <a:pt x="2455316" y="1710020"/>
                    <a:pt x="2460525" y="1700578"/>
                    <a:pt x="2459852" y="1693415"/>
                  </a:cubicBezTo>
                  <a:cubicBezTo>
                    <a:pt x="2470069" y="1690376"/>
                    <a:pt x="2467865" y="1709170"/>
                    <a:pt x="2466992" y="1714868"/>
                  </a:cubicBezTo>
                  <a:cubicBezTo>
                    <a:pt x="2465361" y="1725685"/>
                    <a:pt x="2459738" y="1734620"/>
                    <a:pt x="2457134" y="1745003"/>
                  </a:cubicBezTo>
                  <a:cubicBezTo>
                    <a:pt x="2454386" y="1756110"/>
                    <a:pt x="2464231" y="1763399"/>
                    <a:pt x="2472945" y="1767867"/>
                  </a:cubicBezTo>
                  <a:cubicBezTo>
                    <a:pt x="2490788" y="1777020"/>
                    <a:pt x="2504839" y="1774614"/>
                    <a:pt x="2521480" y="1764792"/>
                  </a:cubicBezTo>
                  <a:cubicBezTo>
                    <a:pt x="2535073" y="1756779"/>
                    <a:pt x="2549897" y="1748259"/>
                    <a:pt x="2563648" y="1761048"/>
                  </a:cubicBezTo>
                  <a:cubicBezTo>
                    <a:pt x="2553117" y="1767994"/>
                    <a:pt x="2546134" y="1779245"/>
                    <a:pt x="2538450" y="1788940"/>
                  </a:cubicBezTo>
                  <a:cubicBezTo>
                    <a:pt x="2530165" y="1799432"/>
                    <a:pt x="2520078" y="1808621"/>
                    <a:pt x="2509289" y="1816453"/>
                  </a:cubicBezTo>
                  <a:cubicBezTo>
                    <a:pt x="2488370" y="1831647"/>
                    <a:pt x="2463902" y="1836441"/>
                    <a:pt x="2440764" y="1846968"/>
                  </a:cubicBezTo>
                  <a:cubicBezTo>
                    <a:pt x="2436629" y="1848832"/>
                    <a:pt x="2431077" y="1850821"/>
                    <a:pt x="2429804" y="1855832"/>
                  </a:cubicBezTo>
                  <a:cubicBezTo>
                    <a:pt x="2428530" y="1860824"/>
                    <a:pt x="2431020" y="1865961"/>
                    <a:pt x="2427271" y="1870357"/>
                  </a:cubicBezTo>
                  <a:cubicBezTo>
                    <a:pt x="2420603" y="1878153"/>
                    <a:pt x="2408756" y="1883200"/>
                    <a:pt x="2401043" y="1890471"/>
                  </a:cubicBezTo>
                  <a:cubicBezTo>
                    <a:pt x="2392272" y="1898738"/>
                    <a:pt x="2384001" y="1907583"/>
                    <a:pt x="2374257" y="1914710"/>
                  </a:cubicBezTo>
                  <a:cubicBezTo>
                    <a:pt x="2363096" y="1922832"/>
                    <a:pt x="2350061" y="1928457"/>
                    <a:pt x="2338328" y="1935765"/>
                  </a:cubicBezTo>
                  <a:cubicBezTo>
                    <a:pt x="2320742" y="1946745"/>
                    <a:pt x="2303042" y="1959208"/>
                    <a:pt x="2284012" y="1967637"/>
                  </a:cubicBezTo>
                  <a:cubicBezTo>
                    <a:pt x="2276528" y="1970966"/>
                    <a:pt x="2259930" y="1967058"/>
                    <a:pt x="2257154" y="1957580"/>
                  </a:cubicBezTo>
                  <a:lnTo>
                    <a:pt x="2260238" y="1951438"/>
                  </a:lnTo>
                  <a:lnTo>
                    <a:pt x="2244492" y="1965247"/>
                  </a:lnTo>
                  <a:cubicBezTo>
                    <a:pt x="2240228" y="1969836"/>
                    <a:pt x="2236951" y="1975109"/>
                    <a:pt x="2234610" y="1983211"/>
                  </a:cubicBezTo>
                  <a:cubicBezTo>
                    <a:pt x="2233041" y="1988638"/>
                    <a:pt x="2231295" y="1989767"/>
                    <a:pt x="2227094" y="1992705"/>
                  </a:cubicBezTo>
                  <a:cubicBezTo>
                    <a:pt x="2212873" y="2002616"/>
                    <a:pt x="2198727" y="2012528"/>
                    <a:pt x="2184531" y="2022455"/>
                  </a:cubicBezTo>
                  <a:cubicBezTo>
                    <a:pt x="2155784" y="2042510"/>
                    <a:pt x="2127062" y="2062596"/>
                    <a:pt x="2098341" y="2082682"/>
                  </a:cubicBezTo>
                  <a:cubicBezTo>
                    <a:pt x="2098543" y="2082543"/>
                    <a:pt x="2105679" y="2091496"/>
                    <a:pt x="2106464" y="2092424"/>
                  </a:cubicBezTo>
                  <a:cubicBezTo>
                    <a:pt x="2109602" y="2096181"/>
                    <a:pt x="2099505" y="2100542"/>
                    <a:pt x="2097404" y="2101485"/>
                  </a:cubicBezTo>
                  <a:cubicBezTo>
                    <a:pt x="2090876" y="2104392"/>
                    <a:pt x="2083967" y="2104284"/>
                    <a:pt x="2076907" y="2104840"/>
                  </a:cubicBezTo>
                  <a:cubicBezTo>
                    <a:pt x="2066481" y="2105737"/>
                    <a:pt x="2056941" y="2109093"/>
                    <a:pt x="2047097" y="2112417"/>
                  </a:cubicBezTo>
                  <a:cubicBezTo>
                    <a:pt x="2031383" y="2117752"/>
                    <a:pt x="2011391" y="2120303"/>
                    <a:pt x="1998359" y="2131235"/>
                  </a:cubicBezTo>
                  <a:cubicBezTo>
                    <a:pt x="1983277" y="2143915"/>
                    <a:pt x="1971080" y="2160027"/>
                    <a:pt x="1955846" y="2172768"/>
                  </a:cubicBezTo>
                  <a:cubicBezTo>
                    <a:pt x="1921456" y="2201498"/>
                    <a:pt x="1883220" y="2222790"/>
                    <a:pt x="1844351" y="2244561"/>
                  </a:cubicBezTo>
                  <a:cubicBezTo>
                    <a:pt x="1826839" y="2254349"/>
                    <a:pt x="1805988" y="2257303"/>
                    <a:pt x="1786351" y="2251535"/>
                  </a:cubicBezTo>
                  <a:cubicBezTo>
                    <a:pt x="1777975" y="2249076"/>
                    <a:pt x="1770535" y="2244407"/>
                    <a:pt x="1763475" y="2239350"/>
                  </a:cubicBezTo>
                  <a:cubicBezTo>
                    <a:pt x="1762285" y="2236969"/>
                    <a:pt x="1763475" y="2231233"/>
                    <a:pt x="1763475" y="2228480"/>
                  </a:cubicBezTo>
                  <a:cubicBezTo>
                    <a:pt x="1745786" y="2231588"/>
                    <a:pt x="1731742" y="2231449"/>
                    <a:pt x="1713699" y="2230305"/>
                  </a:cubicBezTo>
                  <a:cubicBezTo>
                    <a:pt x="1714332" y="2230336"/>
                    <a:pt x="1722480" y="2216404"/>
                    <a:pt x="1725921" y="2214966"/>
                  </a:cubicBezTo>
                  <a:cubicBezTo>
                    <a:pt x="1737663" y="2210064"/>
                    <a:pt x="1742699" y="2203833"/>
                    <a:pt x="1751227" y="2194926"/>
                  </a:cubicBezTo>
                  <a:cubicBezTo>
                    <a:pt x="1760868" y="2184860"/>
                    <a:pt x="1775140" y="2179510"/>
                    <a:pt x="1786907" y="2172397"/>
                  </a:cubicBezTo>
                  <a:cubicBezTo>
                    <a:pt x="1801509" y="2163537"/>
                    <a:pt x="1816110" y="2154754"/>
                    <a:pt x="1830787" y="2146002"/>
                  </a:cubicBezTo>
                  <a:cubicBezTo>
                    <a:pt x="1842605" y="2138982"/>
                    <a:pt x="1854397" y="2132101"/>
                    <a:pt x="1865759" y="2124370"/>
                  </a:cubicBezTo>
                  <a:cubicBezTo>
                    <a:pt x="1877830" y="2116190"/>
                    <a:pt x="1892431" y="2114180"/>
                    <a:pt x="1905893" y="2109355"/>
                  </a:cubicBezTo>
                  <a:cubicBezTo>
                    <a:pt x="1937576" y="2098037"/>
                    <a:pt x="1968296" y="2082651"/>
                    <a:pt x="1999169" y="2069292"/>
                  </a:cubicBezTo>
                  <a:cubicBezTo>
                    <a:pt x="2010303" y="2064483"/>
                    <a:pt x="2021007" y="2058931"/>
                    <a:pt x="2031509" y="2052855"/>
                  </a:cubicBezTo>
                  <a:cubicBezTo>
                    <a:pt x="2040012" y="2047937"/>
                    <a:pt x="2051020" y="2045912"/>
                    <a:pt x="2058864" y="2040469"/>
                  </a:cubicBezTo>
                  <a:cubicBezTo>
                    <a:pt x="2063394" y="2037315"/>
                    <a:pt x="2067974" y="2032784"/>
                    <a:pt x="2072150" y="2029753"/>
                  </a:cubicBezTo>
                  <a:cubicBezTo>
                    <a:pt x="2081690" y="2022888"/>
                    <a:pt x="2086776" y="2011167"/>
                    <a:pt x="2095304" y="2003328"/>
                  </a:cubicBezTo>
                  <a:cubicBezTo>
                    <a:pt x="2103933" y="1995333"/>
                    <a:pt x="2115827" y="1990555"/>
                    <a:pt x="2126885" y="1986922"/>
                  </a:cubicBezTo>
                  <a:cubicBezTo>
                    <a:pt x="2137868" y="1983303"/>
                    <a:pt x="2145206" y="1975433"/>
                    <a:pt x="2154088" y="1967980"/>
                  </a:cubicBezTo>
                  <a:cubicBezTo>
                    <a:pt x="2162262" y="1961083"/>
                    <a:pt x="2163097" y="1949780"/>
                    <a:pt x="2172587" y="1943425"/>
                  </a:cubicBezTo>
                  <a:cubicBezTo>
                    <a:pt x="2184936" y="1935152"/>
                    <a:pt x="2199840" y="1929740"/>
                    <a:pt x="2213252" y="1923308"/>
                  </a:cubicBezTo>
                  <a:cubicBezTo>
                    <a:pt x="2209937" y="1937209"/>
                    <a:pt x="2206597" y="1951095"/>
                    <a:pt x="2203257" y="1964995"/>
                  </a:cubicBezTo>
                  <a:cubicBezTo>
                    <a:pt x="2214011" y="1960341"/>
                    <a:pt x="2224716" y="1955671"/>
                    <a:pt x="2235445" y="1951033"/>
                  </a:cubicBezTo>
                  <a:cubicBezTo>
                    <a:pt x="2241949" y="1948195"/>
                    <a:pt x="2245384" y="1946058"/>
                    <a:pt x="2248582" y="1945743"/>
                  </a:cubicBezTo>
                  <a:lnTo>
                    <a:pt x="2260269" y="1951376"/>
                  </a:lnTo>
                  <a:lnTo>
                    <a:pt x="2261068" y="1949785"/>
                  </a:lnTo>
                  <a:cubicBezTo>
                    <a:pt x="2269813" y="1941165"/>
                    <a:pt x="2290007" y="1931003"/>
                    <a:pt x="2294257" y="1927680"/>
                  </a:cubicBezTo>
                  <a:cubicBezTo>
                    <a:pt x="2305332" y="1919033"/>
                    <a:pt x="2324420" y="1909374"/>
                    <a:pt x="2324806" y="1893076"/>
                  </a:cubicBezTo>
                  <a:cubicBezTo>
                    <a:pt x="2325321" y="1873848"/>
                    <a:pt x="2288648" y="1865383"/>
                    <a:pt x="2292368" y="1847186"/>
                  </a:cubicBezTo>
                  <a:cubicBezTo>
                    <a:pt x="2295330" y="1833004"/>
                    <a:pt x="2322746" y="1832588"/>
                    <a:pt x="2332862" y="1827198"/>
                  </a:cubicBezTo>
                  <a:cubicBezTo>
                    <a:pt x="2350104" y="1817991"/>
                    <a:pt x="2359619" y="1803900"/>
                    <a:pt x="2373012" y="1790297"/>
                  </a:cubicBezTo>
                  <a:cubicBezTo>
                    <a:pt x="2406638" y="1756073"/>
                    <a:pt x="2408212" y="1714090"/>
                    <a:pt x="2401902" y="1669031"/>
                  </a:cubicBezTo>
                  <a:cubicBezTo>
                    <a:pt x="2399655" y="1653095"/>
                    <a:pt x="2390741" y="1628657"/>
                    <a:pt x="2402360" y="1615815"/>
                  </a:cubicBezTo>
                  <a:cubicBezTo>
                    <a:pt x="2408384" y="1609122"/>
                    <a:pt x="2403333" y="1593276"/>
                    <a:pt x="2402288" y="1585299"/>
                  </a:cubicBezTo>
                  <a:cubicBezTo>
                    <a:pt x="2401701" y="1580741"/>
                    <a:pt x="2401043" y="1581971"/>
                    <a:pt x="2407625" y="1581175"/>
                  </a:cubicBezTo>
                  <a:close/>
                  <a:moveTo>
                    <a:pt x="34707" y="1200693"/>
                  </a:moveTo>
                  <a:lnTo>
                    <a:pt x="34750" y="1200774"/>
                  </a:lnTo>
                  <a:lnTo>
                    <a:pt x="34787" y="1200930"/>
                  </a:lnTo>
                  <a:close/>
                  <a:moveTo>
                    <a:pt x="31385" y="1194453"/>
                  </a:moveTo>
                  <a:cubicBezTo>
                    <a:pt x="32229" y="1194676"/>
                    <a:pt x="33068" y="1196203"/>
                    <a:pt x="33938" y="1198421"/>
                  </a:cubicBezTo>
                  <a:lnTo>
                    <a:pt x="34707" y="1200693"/>
                  </a:lnTo>
                  <a:close/>
                  <a:moveTo>
                    <a:pt x="1790091" y="1149658"/>
                  </a:moveTo>
                  <a:cubicBezTo>
                    <a:pt x="1790346" y="1150151"/>
                    <a:pt x="1795112" y="1159776"/>
                    <a:pt x="1791805" y="1153148"/>
                  </a:cubicBezTo>
                  <a:cubicBezTo>
                    <a:pt x="1790422" y="1150343"/>
                    <a:pt x="1790006" y="1149493"/>
                    <a:pt x="1790091" y="1149658"/>
                  </a:cubicBezTo>
                  <a:close/>
                  <a:moveTo>
                    <a:pt x="105467" y="1010569"/>
                  </a:moveTo>
                  <a:lnTo>
                    <a:pt x="112048" y="1010569"/>
                  </a:lnTo>
                  <a:lnTo>
                    <a:pt x="105917" y="1014918"/>
                  </a:lnTo>
                  <a:lnTo>
                    <a:pt x="105623" y="1013386"/>
                  </a:lnTo>
                  <a:close/>
                  <a:moveTo>
                    <a:pt x="105140" y="1004675"/>
                  </a:moveTo>
                  <a:lnTo>
                    <a:pt x="105467" y="1010569"/>
                  </a:lnTo>
                  <a:lnTo>
                    <a:pt x="104920" y="1010569"/>
                  </a:lnTo>
                  <a:cubicBezTo>
                    <a:pt x="105131" y="1004959"/>
                    <a:pt x="105113" y="1003600"/>
                    <a:pt x="105140" y="1004675"/>
                  </a:cubicBezTo>
                  <a:close/>
                  <a:moveTo>
                    <a:pt x="1478044" y="444587"/>
                  </a:moveTo>
                  <a:cubicBezTo>
                    <a:pt x="1483293" y="447704"/>
                    <a:pt x="1487831" y="463273"/>
                    <a:pt x="1493634" y="498235"/>
                  </a:cubicBezTo>
                  <a:cubicBezTo>
                    <a:pt x="1499356" y="533284"/>
                    <a:pt x="1502826" y="568730"/>
                    <a:pt x="1508547" y="603680"/>
                  </a:cubicBezTo>
                  <a:cubicBezTo>
                    <a:pt x="1515113" y="643793"/>
                    <a:pt x="1526368" y="611524"/>
                    <a:pt x="1548035" y="613311"/>
                  </a:cubicBezTo>
                  <a:cubicBezTo>
                    <a:pt x="1600841" y="617382"/>
                    <a:pt x="1566794" y="831748"/>
                    <a:pt x="1593056" y="865805"/>
                  </a:cubicBezTo>
                  <a:cubicBezTo>
                    <a:pt x="1606844" y="883776"/>
                    <a:pt x="1691540" y="900953"/>
                    <a:pt x="1680097" y="934910"/>
                  </a:cubicBezTo>
                  <a:cubicBezTo>
                    <a:pt x="1674657" y="950697"/>
                    <a:pt x="1711518" y="1032214"/>
                    <a:pt x="1709173" y="1034696"/>
                  </a:cubicBezTo>
                  <a:cubicBezTo>
                    <a:pt x="1710580" y="1028838"/>
                    <a:pt x="1711893" y="1022980"/>
                    <a:pt x="1713300" y="1017122"/>
                  </a:cubicBezTo>
                  <a:cubicBezTo>
                    <a:pt x="1754757" y="1015533"/>
                    <a:pt x="1737030" y="1069050"/>
                    <a:pt x="1742376" y="1090398"/>
                  </a:cubicBezTo>
                  <a:cubicBezTo>
                    <a:pt x="1749598" y="1119092"/>
                    <a:pt x="1779800" y="1128822"/>
                    <a:pt x="1791805" y="1153148"/>
                  </a:cubicBezTo>
                  <a:cubicBezTo>
                    <a:pt x="1809345" y="1188595"/>
                    <a:pt x="1812159" y="1242112"/>
                    <a:pt x="1788241" y="1275771"/>
                  </a:cubicBezTo>
                  <a:cubicBezTo>
                    <a:pt x="1780175" y="1287189"/>
                    <a:pt x="1791618" y="1331075"/>
                    <a:pt x="1790023" y="1346664"/>
                  </a:cubicBezTo>
                  <a:cubicBezTo>
                    <a:pt x="1785240" y="1391741"/>
                    <a:pt x="1723711" y="1418946"/>
                    <a:pt x="1717145" y="1464024"/>
                  </a:cubicBezTo>
                  <a:cubicBezTo>
                    <a:pt x="1712080" y="1498974"/>
                    <a:pt x="1664996" y="1546633"/>
                    <a:pt x="1635920" y="1564207"/>
                  </a:cubicBezTo>
                  <a:cubicBezTo>
                    <a:pt x="1548128" y="1617526"/>
                    <a:pt x="1491571" y="1721382"/>
                    <a:pt x="1427416" y="1798530"/>
                  </a:cubicBezTo>
                  <a:cubicBezTo>
                    <a:pt x="1398246" y="1833580"/>
                    <a:pt x="1351067" y="1822956"/>
                    <a:pt x="1310736" y="1840232"/>
                  </a:cubicBezTo>
                  <a:cubicBezTo>
                    <a:pt x="1295729" y="1846686"/>
                    <a:pt x="1237201" y="1890075"/>
                    <a:pt x="1225008" y="1888884"/>
                  </a:cubicBezTo>
                  <a:cubicBezTo>
                    <a:pt x="1198746" y="1886600"/>
                    <a:pt x="1203529" y="1845594"/>
                    <a:pt x="1201091" y="1835863"/>
                  </a:cubicBezTo>
                  <a:cubicBezTo>
                    <a:pt x="1199308" y="1828714"/>
                    <a:pt x="1124930" y="1876274"/>
                    <a:pt x="1114612" y="1874487"/>
                  </a:cubicBezTo>
                  <a:cubicBezTo>
                    <a:pt x="1087881" y="1869820"/>
                    <a:pt x="1035356" y="1848473"/>
                    <a:pt x="1012471" y="1832587"/>
                  </a:cubicBezTo>
                  <a:cubicBezTo>
                    <a:pt x="978330" y="1808658"/>
                    <a:pt x="1024664" y="1760900"/>
                    <a:pt x="1016316" y="1729425"/>
                  </a:cubicBezTo>
                  <a:cubicBezTo>
                    <a:pt x="1010970" y="1708673"/>
                    <a:pt x="972139" y="1715425"/>
                    <a:pt x="971295" y="1709468"/>
                  </a:cubicBezTo>
                  <a:cubicBezTo>
                    <a:pt x="970170" y="1701624"/>
                    <a:pt x="1025696" y="1654461"/>
                    <a:pt x="994650" y="1640660"/>
                  </a:cubicBezTo>
                  <a:cubicBezTo>
                    <a:pt x="998964" y="1642546"/>
                    <a:pt x="940156" y="1694773"/>
                    <a:pt x="918583" y="1693283"/>
                  </a:cubicBezTo>
                  <a:cubicBezTo>
                    <a:pt x="935091" y="1669255"/>
                    <a:pt x="960978" y="1653965"/>
                    <a:pt x="980206" y="1626362"/>
                  </a:cubicBezTo>
                  <a:cubicBezTo>
                    <a:pt x="995119" y="1605114"/>
                    <a:pt x="1001028" y="1582178"/>
                    <a:pt x="1012189" y="1563115"/>
                  </a:cubicBezTo>
                  <a:cubicBezTo>
                    <a:pt x="983113" y="1613157"/>
                    <a:pt x="913987" y="1639369"/>
                    <a:pt x="871780" y="1677496"/>
                  </a:cubicBezTo>
                  <a:cubicBezTo>
                    <a:pt x="870467" y="1658532"/>
                    <a:pt x="879189" y="1605114"/>
                    <a:pt x="864370" y="1587540"/>
                  </a:cubicBezTo>
                  <a:cubicBezTo>
                    <a:pt x="853865" y="1574930"/>
                    <a:pt x="858367" y="1544151"/>
                    <a:pt x="848050" y="1539583"/>
                  </a:cubicBezTo>
                  <a:cubicBezTo>
                    <a:pt x="790085" y="1513867"/>
                    <a:pt x="735591" y="1501059"/>
                    <a:pt x="672936" y="1504435"/>
                  </a:cubicBezTo>
                  <a:cubicBezTo>
                    <a:pt x="593774" y="1508506"/>
                    <a:pt x="514424" y="1554278"/>
                    <a:pt x="436951" y="1567980"/>
                  </a:cubicBezTo>
                  <a:cubicBezTo>
                    <a:pt x="398120" y="1574930"/>
                    <a:pt x="394181" y="1620604"/>
                    <a:pt x="351598" y="1622192"/>
                  </a:cubicBezTo>
                  <a:cubicBezTo>
                    <a:pt x="315300" y="1623682"/>
                    <a:pt x="278626" y="1617923"/>
                    <a:pt x="242234" y="1619511"/>
                  </a:cubicBezTo>
                  <a:cubicBezTo>
                    <a:pt x="183425" y="1621994"/>
                    <a:pt x="134746" y="1676106"/>
                    <a:pt x="71998" y="1682858"/>
                  </a:cubicBezTo>
                  <a:cubicBezTo>
                    <a:pt x="47987" y="1685440"/>
                    <a:pt x="-6883" y="1641554"/>
                    <a:pt x="715" y="1616136"/>
                  </a:cubicBezTo>
                  <a:cubicBezTo>
                    <a:pt x="5310" y="1601044"/>
                    <a:pt x="31385" y="1606504"/>
                    <a:pt x="43016" y="1583767"/>
                  </a:cubicBezTo>
                  <a:cubicBezTo>
                    <a:pt x="67777" y="1535810"/>
                    <a:pt x="70122" y="1504038"/>
                    <a:pt x="60086" y="1453598"/>
                  </a:cubicBezTo>
                  <a:cubicBezTo>
                    <a:pt x="52676" y="1416861"/>
                    <a:pt x="72842" y="1384890"/>
                    <a:pt x="60086" y="1346962"/>
                  </a:cubicBezTo>
                  <a:cubicBezTo>
                    <a:pt x="54740" y="1331249"/>
                    <a:pt x="46017" y="1254548"/>
                    <a:pt x="38429" y="1216258"/>
                  </a:cubicBezTo>
                  <a:lnTo>
                    <a:pt x="34787" y="1200930"/>
                  </a:lnTo>
                  <a:lnTo>
                    <a:pt x="36685" y="1206541"/>
                  </a:lnTo>
                  <a:cubicBezTo>
                    <a:pt x="38631" y="1212523"/>
                    <a:pt x="40859" y="1218828"/>
                    <a:pt x="43672" y="1220566"/>
                  </a:cubicBezTo>
                  <a:cubicBezTo>
                    <a:pt x="51551" y="1225431"/>
                    <a:pt x="48268" y="1197630"/>
                    <a:pt x="48174" y="1198027"/>
                  </a:cubicBezTo>
                  <a:cubicBezTo>
                    <a:pt x="50332" y="1187503"/>
                    <a:pt x="65620" y="1244693"/>
                    <a:pt x="76969" y="1231091"/>
                  </a:cubicBezTo>
                  <a:cubicBezTo>
                    <a:pt x="108390" y="1193261"/>
                    <a:pt x="33918" y="1141532"/>
                    <a:pt x="80346" y="1093376"/>
                  </a:cubicBezTo>
                  <a:cubicBezTo>
                    <a:pt x="91601" y="1081685"/>
                    <a:pt x="87398" y="1040952"/>
                    <a:pt x="96899" y="1021316"/>
                  </a:cubicBezTo>
                  <a:lnTo>
                    <a:pt x="105917" y="1014918"/>
                  </a:lnTo>
                  <a:lnTo>
                    <a:pt x="108006" y="1025802"/>
                  </a:lnTo>
                  <a:cubicBezTo>
                    <a:pt x="109299" y="1029347"/>
                    <a:pt x="111181" y="1031692"/>
                    <a:pt x="113924" y="1031022"/>
                  </a:cubicBezTo>
                  <a:cubicBezTo>
                    <a:pt x="142156" y="1023874"/>
                    <a:pt x="194587" y="968172"/>
                    <a:pt x="220474" y="949506"/>
                  </a:cubicBezTo>
                  <a:cubicBezTo>
                    <a:pt x="245142" y="931832"/>
                    <a:pt x="272436" y="945931"/>
                    <a:pt x="301324" y="931733"/>
                  </a:cubicBezTo>
                  <a:cubicBezTo>
                    <a:pt x="311079" y="926967"/>
                    <a:pt x="347565" y="906017"/>
                    <a:pt x="358351" y="906811"/>
                  </a:cubicBezTo>
                  <a:cubicBezTo>
                    <a:pt x="438264" y="912471"/>
                    <a:pt x="440421" y="876131"/>
                    <a:pt x="483472" y="835918"/>
                  </a:cubicBezTo>
                  <a:cubicBezTo>
                    <a:pt x="488537" y="831153"/>
                    <a:pt x="550910" y="718658"/>
                    <a:pt x="554756" y="726303"/>
                  </a:cubicBezTo>
                  <a:cubicBezTo>
                    <a:pt x="561415" y="743381"/>
                    <a:pt x="567887" y="760260"/>
                    <a:pt x="575484" y="776940"/>
                  </a:cubicBezTo>
                  <a:cubicBezTo>
                    <a:pt x="577829" y="767409"/>
                    <a:pt x="580080" y="757778"/>
                    <a:pt x="582331" y="748146"/>
                  </a:cubicBezTo>
                  <a:cubicBezTo>
                    <a:pt x="594900" y="773862"/>
                    <a:pt x="556913" y="702672"/>
                    <a:pt x="603154" y="715778"/>
                  </a:cubicBezTo>
                  <a:cubicBezTo>
                    <a:pt x="634106" y="724516"/>
                    <a:pt x="616285" y="679835"/>
                    <a:pt x="642266" y="665935"/>
                  </a:cubicBezTo>
                  <a:cubicBezTo>
                    <a:pt x="675469" y="648162"/>
                    <a:pt x="800215" y="519681"/>
                    <a:pt x="803498" y="648261"/>
                  </a:cubicBezTo>
                  <a:cubicBezTo>
                    <a:pt x="803498" y="634956"/>
                    <a:pt x="879002" y="651141"/>
                    <a:pt x="873656" y="635254"/>
                  </a:cubicBezTo>
                  <a:cubicBezTo>
                    <a:pt x="860993" y="597226"/>
                    <a:pt x="906484" y="541029"/>
                    <a:pt x="942407" y="517199"/>
                  </a:cubicBezTo>
                  <a:cubicBezTo>
                    <a:pt x="979737" y="492575"/>
                    <a:pt x="1058711" y="519781"/>
                    <a:pt x="992586" y="466264"/>
                  </a:cubicBezTo>
                  <a:cubicBezTo>
                    <a:pt x="983488" y="458916"/>
                    <a:pt x="1013784" y="448391"/>
                    <a:pt x="1025790" y="460505"/>
                  </a:cubicBezTo>
                  <a:cubicBezTo>
                    <a:pt x="1039765" y="474306"/>
                    <a:pt x="1055991" y="484831"/>
                    <a:pt x="1074562" y="492079"/>
                  </a:cubicBezTo>
                  <a:cubicBezTo>
                    <a:pt x="1079346" y="494362"/>
                    <a:pt x="1132433" y="513923"/>
                    <a:pt x="1136654" y="513029"/>
                  </a:cubicBezTo>
                  <a:cubicBezTo>
                    <a:pt x="1164042" y="506774"/>
                    <a:pt x="1185427" y="479171"/>
                    <a:pt x="1209344" y="510547"/>
                  </a:cubicBezTo>
                  <a:cubicBezTo>
                    <a:pt x="1223226" y="528915"/>
                    <a:pt x="1161134" y="561681"/>
                    <a:pt x="1161134" y="585510"/>
                  </a:cubicBezTo>
                  <a:cubicBezTo>
                    <a:pt x="1161134" y="634063"/>
                    <a:pt x="1117051" y="631581"/>
                    <a:pt x="1159071" y="679537"/>
                  </a:cubicBezTo>
                  <a:cubicBezTo>
                    <a:pt x="1172014" y="694332"/>
                    <a:pt x="1226790" y="729282"/>
                    <a:pt x="1244799" y="738218"/>
                  </a:cubicBezTo>
                  <a:cubicBezTo>
                    <a:pt x="1281097" y="756288"/>
                    <a:pt x="1298730" y="807025"/>
                    <a:pt x="1348347" y="782997"/>
                  </a:cubicBezTo>
                  <a:cubicBezTo>
                    <a:pt x="1401341" y="757380"/>
                    <a:pt x="1405468" y="645580"/>
                    <a:pt x="1410158" y="597028"/>
                  </a:cubicBezTo>
                  <a:cubicBezTo>
                    <a:pt x="1412408" y="573397"/>
                    <a:pt x="1424133" y="518986"/>
                    <a:pt x="1436701" y="500618"/>
                  </a:cubicBezTo>
                  <a:cubicBezTo>
                    <a:pt x="1458567" y="468783"/>
                    <a:pt x="1469294" y="439392"/>
                    <a:pt x="1478044" y="444587"/>
                  </a:cubicBezTo>
                  <a:close/>
                  <a:moveTo>
                    <a:pt x="1818349" y="190834"/>
                  </a:moveTo>
                  <a:cubicBezTo>
                    <a:pt x="1810752" y="187856"/>
                    <a:pt x="1842079" y="200068"/>
                    <a:pt x="1818349" y="190834"/>
                  </a:cubicBezTo>
                  <a:close/>
                  <a:moveTo>
                    <a:pt x="1864590" y="18964"/>
                  </a:moveTo>
                  <a:cubicBezTo>
                    <a:pt x="1893853" y="32269"/>
                    <a:pt x="2019068" y="94524"/>
                    <a:pt x="1967951" y="139800"/>
                  </a:cubicBezTo>
                  <a:cubicBezTo>
                    <a:pt x="1961479" y="133147"/>
                    <a:pt x="1958571" y="124708"/>
                    <a:pt x="1959322" y="114481"/>
                  </a:cubicBezTo>
                  <a:cubicBezTo>
                    <a:pt x="1960916" y="167204"/>
                    <a:pt x="1858493" y="206423"/>
                    <a:pt x="1818349" y="190834"/>
                  </a:cubicBezTo>
                  <a:cubicBezTo>
                    <a:pt x="1810752" y="187856"/>
                    <a:pt x="1766481" y="172466"/>
                    <a:pt x="1769576" y="163728"/>
                  </a:cubicBezTo>
                  <a:cubicBezTo>
                    <a:pt x="1828760" y="158367"/>
                    <a:pt x="1859712" y="157275"/>
                    <a:pt x="1911111" y="134835"/>
                  </a:cubicBezTo>
                  <a:cubicBezTo>
                    <a:pt x="1919928" y="130963"/>
                    <a:pt x="1923961" y="58382"/>
                    <a:pt x="1956132" y="104949"/>
                  </a:cubicBezTo>
                  <a:cubicBezTo>
                    <a:pt x="1939062" y="59673"/>
                    <a:pt x="1881848" y="59971"/>
                    <a:pt x="1864590" y="18964"/>
                  </a:cubicBezTo>
                  <a:close/>
                  <a:moveTo>
                    <a:pt x="1431636" y="0"/>
                  </a:moveTo>
                  <a:cubicBezTo>
                    <a:pt x="1459587" y="3376"/>
                    <a:pt x="1606187" y="51035"/>
                    <a:pt x="1611908" y="76949"/>
                  </a:cubicBezTo>
                  <a:cubicBezTo>
                    <a:pt x="1635638" y="70396"/>
                    <a:pt x="1677283" y="125303"/>
                    <a:pt x="1665090" y="147048"/>
                  </a:cubicBezTo>
                  <a:cubicBezTo>
                    <a:pt x="1703639" y="143175"/>
                    <a:pt x="1762917" y="187955"/>
                    <a:pt x="1752693" y="228962"/>
                  </a:cubicBezTo>
                  <a:cubicBezTo>
                    <a:pt x="1739093" y="230947"/>
                    <a:pt x="1725118" y="228664"/>
                    <a:pt x="1711799" y="230947"/>
                  </a:cubicBezTo>
                  <a:cubicBezTo>
                    <a:pt x="1716958" y="245444"/>
                    <a:pt x="1769670" y="327060"/>
                    <a:pt x="1775298" y="328450"/>
                  </a:cubicBezTo>
                  <a:cubicBezTo>
                    <a:pt x="1792556" y="326464"/>
                    <a:pt x="1809439" y="335003"/>
                    <a:pt x="1800434" y="356350"/>
                  </a:cubicBezTo>
                  <a:cubicBezTo>
                    <a:pt x="1826509" y="356747"/>
                    <a:pt x="1893197" y="434888"/>
                    <a:pt x="1838046" y="434888"/>
                  </a:cubicBezTo>
                  <a:cubicBezTo>
                    <a:pt x="1788054" y="434888"/>
                    <a:pt x="1700825" y="391796"/>
                    <a:pt x="1677002" y="354662"/>
                  </a:cubicBezTo>
                  <a:cubicBezTo>
                    <a:pt x="1632262" y="298663"/>
                    <a:pt x="1604405" y="257756"/>
                    <a:pt x="1530870" y="309088"/>
                  </a:cubicBezTo>
                  <a:cubicBezTo>
                    <a:pt x="1561541" y="370548"/>
                    <a:pt x="1444768" y="367570"/>
                    <a:pt x="1411752" y="347017"/>
                  </a:cubicBezTo>
                  <a:cubicBezTo>
                    <a:pt x="1419537" y="314847"/>
                    <a:pt x="1434919" y="244054"/>
                    <a:pt x="1407719" y="220621"/>
                  </a:cubicBezTo>
                  <a:cubicBezTo>
                    <a:pt x="1444674" y="166906"/>
                    <a:pt x="1427603" y="64141"/>
                    <a:pt x="143163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  <p:sp>
          <p:nvSpPr>
            <p:cNvPr id="12" name="Shape 25814">
              <a:extLst>
                <a:ext uri="{FF2B5EF4-FFF2-40B4-BE49-F238E27FC236}">
                  <a16:creationId xmlns:a16="http://schemas.microsoft.com/office/drawing/2014/main" id="{ED3BF679-42FB-EF44-BF21-7610E14EC3AF}"/>
                </a:ext>
              </a:extLst>
            </p:cNvPr>
            <p:cNvSpPr/>
            <p:nvPr/>
          </p:nvSpPr>
          <p:spPr>
            <a:xfrm>
              <a:off x="2779326" y="2721848"/>
              <a:ext cx="893493" cy="80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8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6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10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6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7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9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8" y="4457"/>
                    <a:pt x="16818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2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3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9"/>
                    <a:pt x="5904" y="20198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1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7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5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6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1899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3" name="Shape 25832">
            <a:extLst>
              <a:ext uri="{FF2B5EF4-FFF2-40B4-BE49-F238E27FC236}">
                <a16:creationId xmlns:a16="http://schemas.microsoft.com/office/drawing/2014/main" id="{2D93B4E4-C43B-B948-BD61-621140A5815D}"/>
              </a:ext>
            </a:extLst>
          </p:cNvPr>
          <p:cNvSpPr/>
          <p:nvPr/>
        </p:nvSpPr>
        <p:spPr>
          <a:xfrm rot="10800000" flipH="1" flipV="1">
            <a:off x="4334823" y="2962804"/>
            <a:ext cx="795151" cy="631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21" extrusionOk="0">
                <a:moveTo>
                  <a:pt x="0" y="0"/>
                </a:moveTo>
                <a:cubicBezTo>
                  <a:pt x="5937" y="16332"/>
                  <a:pt x="13937" y="21600"/>
                  <a:pt x="21287" y="14018"/>
                </a:cubicBezTo>
                <a:cubicBezTo>
                  <a:pt x="21392" y="13910"/>
                  <a:pt x="21496" y="13800"/>
                  <a:pt x="21600" y="13687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4" name="Shape 25833">
            <a:extLst>
              <a:ext uri="{FF2B5EF4-FFF2-40B4-BE49-F238E27FC236}">
                <a16:creationId xmlns:a16="http://schemas.microsoft.com/office/drawing/2014/main" id="{355D91B9-7F13-844C-A5A9-22E1AFB717C5}"/>
              </a:ext>
            </a:extLst>
          </p:cNvPr>
          <p:cNvSpPr/>
          <p:nvPr/>
        </p:nvSpPr>
        <p:spPr>
          <a:xfrm>
            <a:off x="4256445" y="2837703"/>
            <a:ext cx="164209" cy="1642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5" name="Shape 25835">
            <a:extLst>
              <a:ext uri="{FF2B5EF4-FFF2-40B4-BE49-F238E27FC236}">
                <a16:creationId xmlns:a16="http://schemas.microsoft.com/office/drawing/2014/main" id="{BD591EDB-C53B-0948-B62F-681D241D50A7}"/>
              </a:ext>
            </a:extLst>
          </p:cNvPr>
          <p:cNvSpPr/>
          <p:nvPr/>
        </p:nvSpPr>
        <p:spPr>
          <a:xfrm rot="7931052" flipH="1" flipV="1">
            <a:off x="3432403" y="1761790"/>
            <a:ext cx="1575793" cy="10287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70" extrusionOk="0">
                <a:moveTo>
                  <a:pt x="0" y="0"/>
                </a:moveTo>
                <a:cubicBezTo>
                  <a:pt x="1193" y="5667"/>
                  <a:pt x="3212" y="10390"/>
                  <a:pt x="5737" y="13799"/>
                </a:cubicBezTo>
                <a:cubicBezTo>
                  <a:pt x="10115" y="19710"/>
                  <a:pt x="15856" y="21600"/>
                  <a:pt x="21321" y="18484"/>
                </a:cubicBezTo>
                <a:cubicBezTo>
                  <a:pt x="21414" y="18431"/>
                  <a:pt x="21507" y="18376"/>
                  <a:pt x="21600" y="18320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6" name="Shape 25836">
            <a:extLst>
              <a:ext uri="{FF2B5EF4-FFF2-40B4-BE49-F238E27FC236}">
                <a16:creationId xmlns:a16="http://schemas.microsoft.com/office/drawing/2014/main" id="{5FE12477-A56B-C748-8E01-21CB3D8ADCCC}"/>
              </a:ext>
            </a:extLst>
          </p:cNvPr>
          <p:cNvSpPr/>
          <p:nvPr/>
        </p:nvSpPr>
        <p:spPr>
          <a:xfrm>
            <a:off x="3203848" y="2420888"/>
            <a:ext cx="164209" cy="1642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7" name="Shape 25829">
            <a:extLst>
              <a:ext uri="{FF2B5EF4-FFF2-40B4-BE49-F238E27FC236}">
                <a16:creationId xmlns:a16="http://schemas.microsoft.com/office/drawing/2014/main" id="{2EE7E89D-319D-B44E-A1FC-5EFF1C3BB010}"/>
              </a:ext>
            </a:extLst>
          </p:cNvPr>
          <p:cNvSpPr/>
          <p:nvPr/>
        </p:nvSpPr>
        <p:spPr>
          <a:xfrm rot="1866883">
            <a:off x="3315261" y="4530070"/>
            <a:ext cx="1756948" cy="457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68" extrusionOk="0">
                <a:moveTo>
                  <a:pt x="0" y="0"/>
                </a:moveTo>
                <a:cubicBezTo>
                  <a:pt x="6313" y="17032"/>
                  <a:pt x="14191" y="21600"/>
                  <a:pt x="21432" y="12425"/>
                </a:cubicBezTo>
                <a:cubicBezTo>
                  <a:pt x="21488" y="12354"/>
                  <a:pt x="21544" y="12283"/>
                  <a:pt x="21600" y="12210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9" name="CuadroTexto 2"/>
          <p:cNvSpPr txBox="1"/>
          <p:nvPr/>
        </p:nvSpPr>
        <p:spPr>
          <a:xfrm>
            <a:off x="5006555" y="1619188"/>
            <a:ext cx="9339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/>
              <a:t>EUROPE</a:t>
            </a:r>
            <a:endParaRPr lang="en-US" sz="1700" b="1" dirty="0"/>
          </a:p>
        </p:txBody>
      </p:sp>
      <p:sp>
        <p:nvSpPr>
          <p:cNvPr id="22" name="CuadroTexto 42"/>
          <p:cNvSpPr txBox="1"/>
          <p:nvPr/>
        </p:nvSpPr>
        <p:spPr>
          <a:xfrm>
            <a:off x="5139916" y="3296704"/>
            <a:ext cx="66101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/>
              <a:t>APAC</a:t>
            </a:r>
            <a:endParaRPr lang="en-US" sz="1700" b="1" dirty="0"/>
          </a:p>
        </p:txBody>
      </p:sp>
      <p:sp>
        <p:nvSpPr>
          <p:cNvPr id="25" name="CuadroTexto 48"/>
          <p:cNvSpPr txBox="1"/>
          <p:nvPr/>
        </p:nvSpPr>
        <p:spPr>
          <a:xfrm>
            <a:off x="4957430" y="4803249"/>
            <a:ext cx="8435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/>
              <a:t>AFRICA</a:t>
            </a:r>
            <a:endParaRPr lang="en-US" sz="1700" b="1" dirty="0"/>
          </a:p>
        </p:txBody>
      </p:sp>
      <p:sp>
        <p:nvSpPr>
          <p:cNvPr id="27" name="673 Rectángulo redondeado"/>
          <p:cNvSpPr/>
          <p:nvPr/>
        </p:nvSpPr>
        <p:spPr>
          <a:xfrm>
            <a:off x="5006555" y="3542606"/>
            <a:ext cx="892562" cy="27241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Asia Pacific</a:t>
            </a:r>
          </a:p>
        </p:txBody>
      </p:sp>
      <p:sp>
        <p:nvSpPr>
          <p:cNvPr id="28" name="Shape 25829">
            <a:extLst>
              <a:ext uri="{FF2B5EF4-FFF2-40B4-BE49-F238E27FC236}">
                <a16:creationId xmlns:a16="http://schemas.microsoft.com/office/drawing/2014/main" id="{2EE7E89D-319D-B44E-A1FC-5EFF1C3BB010}"/>
              </a:ext>
            </a:extLst>
          </p:cNvPr>
          <p:cNvSpPr/>
          <p:nvPr/>
        </p:nvSpPr>
        <p:spPr>
          <a:xfrm rot="3225105" flipH="1">
            <a:off x="423375" y="1734122"/>
            <a:ext cx="2917112" cy="14434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68" extrusionOk="0">
                <a:moveTo>
                  <a:pt x="0" y="0"/>
                </a:moveTo>
                <a:cubicBezTo>
                  <a:pt x="6313" y="17032"/>
                  <a:pt x="14191" y="21600"/>
                  <a:pt x="21432" y="12425"/>
                </a:cubicBezTo>
                <a:cubicBezTo>
                  <a:pt x="21488" y="12354"/>
                  <a:pt x="21544" y="12283"/>
                  <a:pt x="21600" y="12210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9" name="Shape 25830">
            <a:extLst>
              <a:ext uri="{FF2B5EF4-FFF2-40B4-BE49-F238E27FC236}">
                <a16:creationId xmlns:a16="http://schemas.microsoft.com/office/drawing/2014/main" id="{7EE4739B-F24A-E341-B532-FBB83F19C637}"/>
              </a:ext>
            </a:extLst>
          </p:cNvPr>
          <p:cNvSpPr/>
          <p:nvPr/>
        </p:nvSpPr>
        <p:spPr>
          <a:xfrm>
            <a:off x="3302211" y="3125710"/>
            <a:ext cx="164209" cy="1642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0" name="Shape 25838">
            <a:extLst>
              <a:ext uri="{FF2B5EF4-FFF2-40B4-BE49-F238E27FC236}">
                <a16:creationId xmlns:a16="http://schemas.microsoft.com/office/drawing/2014/main" id="{5BD1D1C9-22FF-2D40-A5EE-30A8617488AE}"/>
              </a:ext>
            </a:extLst>
          </p:cNvPr>
          <p:cNvSpPr/>
          <p:nvPr/>
        </p:nvSpPr>
        <p:spPr>
          <a:xfrm rot="7266224">
            <a:off x="470773" y="3725878"/>
            <a:ext cx="1102149" cy="8814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545" extrusionOk="0">
                <a:moveTo>
                  <a:pt x="0" y="0"/>
                </a:moveTo>
                <a:cubicBezTo>
                  <a:pt x="5779" y="16074"/>
                  <a:pt x="13937" y="21600"/>
                  <a:pt x="21417" y="14508"/>
                </a:cubicBezTo>
                <a:cubicBezTo>
                  <a:pt x="21478" y="14450"/>
                  <a:pt x="21539" y="14391"/>
                  <a:pt x="21600" y="14332"/>
                </a:cubicBezTo>
              </a:path>
            </a:pathLst>
          </a:custGeom>
          <a:noFill/>
          <a:ln w="38100" cap="flat">
            <a:solidFill>
              <a:schemeClr val="bg1">
                <a:lumMod val="50000"/>
              </a:schemeClr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26796" tIns="26796" rIns="26796" bIns="26796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2" name="CuadroTexto 51"/>
          <p:cNvSpPr txBox="1"/>
          <p:nvPr/>
        </p:nvSpPr>
        <p:spPr>
          <a:xfrm>
            <a:off x="16934" y="4509120"/>
            <a:ext cx="114326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b="1" dirty="0"/>
              <a:t>AMERICAS</a:t>
            </a:r>
            <a:endParaRPr lang="en-US" sz="1700" b="1" dirty="0"/>
          </a:p>
        </p:txBody>
      </p:sp>
      <p:sp>
        <p:nvSpPr>
          <p:cNvPr id="31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19947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Causes of stress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3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042286" y="1736129"/>
            <a:ext cx="558286" cy="474004"/>
          </a:xfrm>
          <a:prstGeom prst="ellipse">
            <a:avLst/>
          </a:prstGeom>
          <a:solidFill>
            <a:srgbClr val="C2E49C"/>
          </a:solidFill>
          <a:ln w="28575" cap="flat">
            <a:solidFill>
              <a:srgbClr val="92D050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39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042286" y="1768533"/>
            <a:ext cx="5582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12%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600572" y="1781473"/>
            <a:ext cx="1053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health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571484" y="2389892"/>
            <a:ext cx="1459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in life 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042286" y="2322167"/>
            <a:ext cx="558286" cy="474004"/>
          </a:xfrm>
          <a:prstGeom prst="ellipse">
            <a:avLst/>
          </a:prstGeom>
          <a:solidFill>
            <a:srgbClr val="FFDA97"/>
          </a:solidFill>
          <a:ln w="28575" cap="flat">
            <a:solidFill>
              <a:srgbClr val="FFBF4B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5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042286" y="2389892"/>
            <a:ext cx="5582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8%</a:t>
            </a:r>
          </a:p>
        </p:txBody>
      </p:sp>
      <p:sp>
        <p:nvSpPr>
          <p:cNvPr id="47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057744" y="4797152"/>
            <a:ext cx="558286" cy="474004"/>
          </a:xfrm>
          <a:prstGeom prst="ellipse">
            <a:avLst/>
          </a:prstGeom>
          <a:solidFill>
            <a:srgbClr val="E9E9E9"/>
          </a:solidFill>
          <a:ln w="28575" cap="flat">
            <a:solidFill>
              <a:srgbClr val="0070C0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48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057744" y="4864877"/>
            <a:ext cx="5582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19%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6586942" y="4809214"/>
            <a:ext cx="7825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job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057744" y="5414248"/>
            <a:ext cx="558286" cy="474004"/>
          </a:xfrm>
          <a:prstGeom prst="ellipse">
            <a:avLst/>
          </a:prstGeom>
          <a:solidFill>
            <a:srgbClr val="D8F0D9"/>
          </a:solidFill>
          <a:ln w="28575" cap="flat">
            <a:solidFill>
              <a:srgbClr val="027245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5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057744" y="5457783"/>
            <a:ext cx="5582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26%</a:t>
            </a:r>
          </a:p>
        </p:txBody>
      </p:sp>
      <p:sp>
        <p:nvSpPr>
          <p:cNvPr id="56" name="Rectángulo 55"/>
          <p:cNvSpPr/>
          <p:nvPr/>
        </p:nvSpPr>
        <p:spPr>
          <a:xfrm>
            <a:off x="6634391" y="5414248"/>
            <a:ext cx="1412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money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238776" y="4869160"/>
            <a:ext cx="558286" cy="474004"/>
          </a:xfrm>
          <a:prstGeom prst="ellipse">
            <a:avLst/>
          </a:prstGeom>
          <a:solidFill>
            <a:srgbClr val="D8F0D9"/>
          </a:solidFill>
          <a:ln w="28575" cap="flat">
            <a:solidFill>
              <a:srgbClr val="027245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59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238776" y="4936885"/>
            <a:ext cx="5582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25%</a:t>
            </a:r>
          </a:p>
        </p:txBody>
      </p:sp>
      <p:sp>
        <p:nvSpPr>
          <p:cNvPr id="60" name="Rectángulo 59"/>
          <p:cNvSpPr/>
          <p:nvPr/>
        </p:nvSpPr>
        <p:spPr>
          <a:xfrm>
            <a:off x="815423" y="4869160"/>
            <a:ext cx="1412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money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042286" y="3354721"/>
            <a:ext cx="558286" cy="474004"/>
          </a:xfrm>
          <a:prstGeom prst="ellipse">
            <a:avLst/>
          </a:prstGeom>
          <a:solidFill>
            <a:srgbClr val="D8F0D9"/>
          </a:solidFill>
          <a:ln w="28575" cap="flat">
            <a:solidFill>
              <a:srgbClr val="027245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3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042286" y="3422446"/>
            <a:ext cx="5582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25%</a:t>
            </a:r>
          </a:p>
        </p:txBody>
      </p:sp>
      <p:sp>
        <p:nvSpPr>
          <p:cNvPr id="64" name="Rectángulo 63"/>
          <p:cNvSpPr/>
          <p:nvPr/>
        </p:nvSpPr>
        <p:spPr>
          <a:xfrm>
            <a:off x="6618933" y="3354721"/>
            <a:ext cx="1412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money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238776" y="5445224"/>
            <a:ext cx="558286" cy="474004"/>
          </a:xfrm>
          <a:prstGeom prst="ellipse">
            <a:avLst/>
          </a:prstGeom>
          <a:solidFill>
            <a:srgbClr val="AFA79F"/>
          </a:solidFill>
          <a:ln w="28575" cap="flat">
            <a:solidFill>
              <a:srgbClr val="816351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68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238776" y="5512949"/>
            <a:ext cx="5582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11%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815423" y="5445224"/>
            <a:ext cx="2494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job/unemployment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057744" y="3963108"/>
            <a:ext cx="558286" cy="474004"/>
          </a:xfrm>
          <a:prstGeom prst="ellipse">
            <a:avLst/>
          </a:prstGeom>
          <a:solidFill>
            <a:srgbClr val="BCB99A"/>
          </a:solidFill>
          <a:ln w="28575" cap="flat">
            <a:solidFill>
              <a:srgbClr val="8B865C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73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057744" y="4030833"/>
            <a:ext cx="5582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4%</a:t>
            </a:r>
          </a:p>
        </p:txBody>
      </p:sp>
      <p:sp>
        <p:nvSpPr>
          <p:cNvPr id="74" name="Rectángulo 73"/>
          <p:cNvSpPr/>
          <p:nvPr/>
        </p:nvSpPr>
        <p:spPr>
          <a:xfrm>
            <a:off x="6634391" y="3963108"/>
            <a:ext cx="2221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disasters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6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317946" y="947006"/>
            <a:ext cx="558286" cy="474004"/>
          </a:xfrm>
          <a:prstGeom prst="ellipse">
            <a:avLst/>
          </a:prstGeom>
          <a:solidFill>
            <a:srgbClr val="F9CFC7"/>
          </a:solidFill>
          <a:ln w="28575" cap="flat">
            <a:solidFill>
              <a:srgbClr val="F18A77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solidFill>
                <a:srgbClr val="F3979B"/>
              </a:solidFill>
              <a:latin typeface="Lato Light" panose="020F0502020204030203" pitchFamily="34" charset="0"/>
            </a:endParaRPr>
          </a:p>
        </p:txBody>
      </p:sp>
      <p:sp>
        <p:nvSpPr>
          <p:cNvPr id="77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317946" y="1014731"/>
            <a:ext cx="5582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12%</a:t>
            </a:r>
          </a:p>
        </p:txBody>
      </p:sp>
      <p:sp>
        <p:nvSpPr>
          <p:cNvPr id="78" name="Rectángulo 77"/>
          <p:cNvSpPr/>
          <p:nvPr/>
        </p:nvSpPr>
        <p:spPr>
          <a:xfrm>
            <a:off x="3867916" y="1007046"/>
            <a:ext cx="1035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My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family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1592481" y="964482"/>
            <a:ext cx="558286" cy="474004"/>
          </a:xfrm>
          <a:prstGeom prst="ellipse">
            <a:avLst/>
          </a:prstGeom>
          <a:solidFill>
            <a:srgbClr val="F3979B"/>
          </a:solidFill>
          <a:ln w="28575" cap="flat">
            <a:solidFill>
              <a:schemeClr val="accent1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solidFill>
                <a:srgbClr val="E7313A"/>
              </a:solidFill>
              <a:latin typeface="Lato Light" panose="020F0502020204030203" pitchFamily="34" charset="0"/>
            </a:endParaRPr>
          </a:p>
        </p:txBody>
      </p:sp>
      <p:sp>
        <p:nvSpPr>
          <p:cNvPr id="81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1592481" y="1032207"/>
            <a:ext cx="55828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14%</a:t>
            </a:r>
          </a:p>
        </p:txBody>
      </p:sp>
      <p:sp>
        <p:nvSpPr>
          <p:cNvPr id="82" name="Rectángulo 81"/>
          <p:cNvSpPr/>
          <p:nvPr/>
        </p:nvSpPr>
        <p:spPr>
          <a:xfrm>
            <a:off x="2150767" y="1007046"/>
            <a:ext cx="1159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wars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around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es-P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world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5020684" y="947006"/>
            <a:ext cx="558286" cy="474004"/>
          </a:xfrm>
          <a:prstGeom prst="ellipse">
            <a:avLst/>
          </a:prstGeom>
          <a:solidFill>
            <a:srgbClr val="BCB99A"/>
          </a:solidFill>
          <a:ln w="28575" cap="flat">
            <a:solidFill>
              <a:srgbClr val="8B865C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solidFill>
                <a:srgbClr val="8B865C"/>
              </a:solidFill>
              <a:latin typeface="Lato Light" panose="020F0502020204030203" pitchFamily="34" charset="0"/>
            </a:endParaRPr>
          </a:p>
        </p:txBody>
      </p:sp>
      <p:sp>
        <p:nvSpPr>
          <p:cNvPr id="85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5020684" y="1014731"/>
            <a:ext cx="558286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League Spartan" charset="0"/>
                <a:cs typeface="Poppins" pitchFamily="2" charset="77"/>
              </a:rPr>
              <a:t>4%</a:t>
            </a:r>
          </a:p>
        </p:txBody>
      </p:sp>
      <p:sp>
        <p:nvSpPr>
          <p:cNvPr id="91" name="Rectángulo 90"/>
          <p:cNvSpPr/>
          <p:nvPr/>
        </p:nvSpPr>
        <p:spPr>
          <a:xfrm>
            <a:off x="5578970" y="1010712"/>
            <a:ext cx="22215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disasters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3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770134" y="6237312"/>
            <a:ext cx="5603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Q4. </a:t>
            </a:r>
            <a:r>
              <a:rPr lang="en-US" sz="1100" dirty="0"/>
              <a:t>Thinking about the last time you were really stressed, what was it that made you stressed?</a:t>
            </a:r>
            <a:endParaRPr lang="en-US" sz="1100" dirty="0">
              <a:latin typeface="Calibri Light" panose="020F0302020204030204" pitchFamily="34" charset="0"/>
            </a:endParaRPr>
          </a:p>
        </p:txBody>
      </p:sp>
      <p:sp>
        <p:nvSpPr>
          <p:cNvPr id="9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42536" y="5964702"/>
            <a:ext cx="803745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95" name="Shape 25830">
            <a:extLst>
              <a:ext uri="{FF2B5EF4-FFF2-40B4-BE49-F238E27FC236}">
                <a16:creationId xmlns:a16="http://schemas.microsoft.com/office/drawing/2014/main" id="{7EE4739B-F24A-E341-B532-FBB83F19C637}"/>
              </a:ext>
            </a:extLst>
          </p:cNvPr>
          <p:cNvSpPr/>
          <p:nvPr/>
        </p:nvSpPr>
        <p:spPr>
          <a:xfrm>
            <a:off x="1626699" y="3840329"/>
            <a:ext cx="164209" cy="1642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96" name="Shape 25830">
            <a:extLst>
              <a:ext uri="{FF2B5EF4-FFF2-40B4-BE49-F238E27FC236}">
                <a16:creationId xmlns:a16="http://schemas.microsoft.com/office/drawing/2014/main" id="{7EE4739B-F24A-E341-B532-FBB83F19C637}"/>
              </a:ext>
            </a:extLst>
          </p:cNvPr>
          <p:cNvSpPr/>
          <p:nvPr/>
        </p:nvSpPr>
        <p:spPr>
          <a:xfrm>
            <a:off x="3355001" y="3977643"/>
            <a:ext cx="164209" cy="16420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85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" y="6256146"/>
            <a:ext cx="1859280" cy="571500"/>
          </a:xfrm>
          <a:prstGeom prst="rect">
            <a:avLst/>
          </a:prstGeom>
        </p:spPr>
      </p:pic>
      <p:sp>
        <p:nvSpPr>
          <p:cNvPr id="14" name="Retângulo 96"/>
          <p:cNvSpPr/>
          <p:nvPr/>
        </p:nvSpPr>
        <p:spPr>
          <a:xfrm>
            <a:off x="930421" y="260648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2" name="Retângulo 96"/>
          <p:cNvSpPr/>
          <p:nvPr/>
        </p:nvSpPr>
        <p:spPr>
          <a:xfrm>
            <a:off x="930421" y="260650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23" name="6 Forma libre"/>
          <p:cNvSpPr/>
          <p:nvPr/>
        </p:nvSpPr>
        <p:spPr>
          <a:xfrm flipV="1">
            <a:off x="6516216" y="44624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7 Forma libre"/>
          <p:cNvSpPr/>
          <p:nvPr/>
        </p:nvSpPr>
        <p:spPr>
          <a:xfrm>
            <a:off x="6516218" y="332656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8 Forma libre"/>
          <p:cNvSpPr/>
          <p:nvPr/>
        </p:nvSpPr>
        <p:spPr>
          <a:xfrm flipV="1">
            <a:off x="6516218" y="476672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026441"/>
              </p:ext>
            </p:extLst>
          </p:nvPr>
        </p:nvGraphicFramePr>
        <p:xfrm>
          <a:off x="1043608" y="789832"/>
          <a:ext cx="7293389" cy="5417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383">
                  <a:extLst>
                    <a:ext uri="{9D8B030D-6E8A-4147-A177-3AD203B41FA5}">
                      <a16:colId xmlns:a16="http://schemas.microsoft.com/office/drawing/2014/main" val="1269000229"/>
                    </a:ext>
                  </a:extLst>
                </a:gridCol>
                <a:gridCol w="921778">
                  <a:extLst>
                    <a:ext uri="{9D8B030D-6E8A-4147-A177-3AD203B41FA5}">
                      <a16:colId xmlns:a16="http://schemas.microsoft.com/office/drawing/2014/main" val="1167484779"/>
                    </a:ext>
                  </a:extLst>
                </a:gridCol>
                <a:gridCol w="1721292">
                  <a:extLst>
                    <a:ext uri="{9D8B030D-6E8A-4147-A177-3AD203B41FA5}">
                      <a16:colId xmlns:a16="http://schemas.microsoft.com/office/drawing/2014/main" val="474503981"/>
                    </a:ext>
                  </a:extLst>
                </a:gridCol>
                <a:gridCol w="959554">
                  <a:extLst>
                    <a:ext uri="{9D8B030D-6E8A-4147-A177-3AD203B41FA5}">
                      <a16:colId xmlns:a16="http://schemas.microsoft.com/office/drawing/2014/main" val="1311032605"/>
                    </a:ext>
                  </a:extLst>
                </a:gridCol>
                <a:gridCol w="793333">
                  <a:extLst>
                    <a:ext uri="{9D8B030D-6E8A-4147-A177-3AD203B41FA5}">
                      <a16:colId xmlns:a16="http://schemas.microsoft.com/office/drawing/2014/main" val="1009095942"/>
                    </a:ext>
                  </a:extLst>
                </a:gridCol>
                <a:gridCol w="932079">
                  <a:extLst>
                    <a:ext uri="{9D8B030D-6E8A-4147-A177-3AD203B41FA5}">
                      <a16:colId xmlns:a16="http://schemas.microsoft.com/office/drawing/2014/main" val="2601274348"/>
                    </a:ext>
                  </a:extLst>
                </a:gridCol>
                <a:gridCol w="1460970">
                  <a:extLst>
                    <a:ext uri="{9D8B030D-6E8A-4147-A177-3AD203B41FA5}">
                      <a16:colId xmlns:a16="http://schemas.microsoft.com/office/drawing/2014/main" val="4199626117"/>
                    </a:ext>
                  </a:extLst>
                </a:gridCol>
              </a:tblGrid>
              <a:tr h="424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Country</a:t>
                      </a: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Company Name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Methodology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Sample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Coverage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2023-2024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 Fieldwork  Dates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933073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Argentina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Voices Research &amp; Consultancy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1035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1-6 December </a:t>
                      </a:r>
                      <a:endParaRPr lang="es-PE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23102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Belgium 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IRB Europe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26-31 January 2024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50671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Brazil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Market Analysis Brazil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9-24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090643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Canada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LEGER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3-14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43210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Chile 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Activa Research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1094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636643"/>
                  </a:ext>
                </a:extLst>
              </a:tr>
              <a:tr h="3998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6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Croatia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Institute for market and media research, </a:t>
                      </a:r>
                      <a:r>
                        <a:rPr lang="en-GB" sz="1000" dirty="0" err="1">
                          <a:effectLst/>
                        </a:rPr>
                        <a:t>Mediana</a:t>
                      </a:r>
                      <a:r>
                        <a:rPr lang="en-GB" sz="1000" dirty="0">
                          <a:effectLst/>
                        </a:rPr>
                        <a:t> Fides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585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23-29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53037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7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Ecuador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Centro de Estudios Y Datos - CEDATOS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28 Jan – 3 Feb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949600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Finland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Taloustutkimus</a:t>
                      </a:r>
                      <a:r>
                        <a:rPr lang="en-GB" sz="1000" dirty="0">
                          <a:effectLst/>
                        </a:rPr>
                        <a:t> Oy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Online Panel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1128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13-18 December 2023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544248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9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France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BVA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17-19 January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694033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Germany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Produkt+Markt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22 Dec 2023- 22 Jan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11492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Greece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Alternative Research Solutions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10-15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274682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Hong Kong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Consumer Search Group (CSG)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Online Panel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TERRITORY WIDE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1-6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33377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India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DataPrompt International Pvt. Ltd.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19 Dec 2023 - 25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54526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Indonesia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DEKA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Face to Face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5-26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75214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Iran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EMRC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URBAN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18-31 December 2023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290274"/>
                  </a:ext>
                </a:extLst>
              </a:tr>
              <a:tr h="2507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16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Republic of Ireland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RED C Research &amp; Marketing Ltd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5-10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801114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17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Italy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BVA Doxa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17-19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398201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Ivory Coast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EMC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9-28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865628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19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Lao PDR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Indochina Research (LAOS) Ltd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 KEY REGIONS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 Dec 2023- 8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69757"/>
                  </a:ext>
                </a:extLst>
              </a:tr>
              <a:tr h="221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Japan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Nippon Research Center, LTD.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1118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9-16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876467"/>
                  </a:ext>
                </a:extLst>
              </a:tr>
            </a:tbl>
          </a:graphicData>
        </a:graphic>
      </p:graphicFrame>
      <p:sp>
        <p:nvSpPr>
          <p:cNvPr id="28" name="6 Forma libre"/>
          <p:cNvSpPr/>
          <p:nvPr/>
        </p:nvSpPr>
        <p:spPr>
          <a:xfrm flipV="1">
            <a:off x="6516216" y="44624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9" name="7 Forma libre"/>
          <p:cNvSpPr/>
          <p:nvPr/>
        </p:nvSpPr>
        <p:spPr>
          <a:xfrm>
            <a:off x="6516218" y="332656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30" name="8 Forma libre"/>
          <p:cNvSpPr/>
          <p:nvPr/>
        </p:nvSpPr>
        <p:spPr>
          <a:xfrm flipV="1">
            <a:off x="6516218" y="476672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31" name="Retângulo 96"/>
          <p:cNvSpPr/>
          <p:nvPr/>
        </p:nvSpPr>
        <p:spPr>
          <a:xfrm>
            <a:off x="6556634" y="63555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33 866 surveys worldwide</a:t>
            </a:r>
          </a:p>
        </p:txBody>
      </p:sp>
      <p:sp>
        <p:nvSpPr>
          <p:cNvPr id="32" name="Retângulo 96"/>
          <p:cNvSpPr/>
          <p:nvPr/>
        </p:nvSpPr>
        <p:spPr>
          <a:xfrm>
            <a:off x="6559317" y="287070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Dec. 1st 2023 to Feb. 4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039688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cto 23"/>
          <p:cNvCxnSpPr/>
          <p:nvPr/>
        </p:nvCxnSpPr>
        <p:spPr>
          <a:xfrm>
            <a:off x="1551016" y="6256619"/>
            <a:ext cx="7225935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" y="6256146"/>
            <a:ext cx="1859280" cy="571500"/>
          </a:xfrm>
          <a:prstGeom prst="rect">
            <a:avLst/>
          </a:prstGeom>
        </p:spPr>
      </p:pic>
      <p:sp>
        <p:nvSpPr>
          <p:cNvPr id="15" name="Retângulo 96"/>
          <p:cNvSpPr/>
          <p:nvPr/>
        </p:nvSpPr>
        <p:spPr>
          <a:xfrm>
            <a:off x="930421" y="260648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17" name="Retângulo 96"/>
          <p:cNvSpPr/>
          <p:nvPr/>
        </p:nvSpPr>
        <p:spPr>
          <a:xfrm>
            <a:off x="930421" y="260650"/>
            <a:ext cx="76484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prstClr val="white">
                    <a:lumMod val="65000"/>
                  </a:prstClr>
                </a:solidFill>
                <a:cs typeface="Arial" panose="020B0604020202020204" pitchFamily="34" charset="0"/>
              </a:rPr>
              <a:t>METHODOLOGY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485922"/>
              </p:ext>
            </p:extLst>
          </p:nvPr>
        </p:nvGraphicFramePr>
        <p:xfrm>
          <a:off x="1056283" y="797800"/>
          <a:ext cx="7260132" cy="5333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721">
                  <a:extLst>
                    <a:ext uri="{9D8B030D-6E8A-4147-A177-3AD203B41FA5}">
                      <a16:colId xmlns:a16="http://schemas.microsoft.com/office/drawing/2014/main" val="813821036"/>
                    </a:ext>
                  </a:extLst>
                </a:gridCol>
                <a:gridCol w="934051">
                  <a:extLst>
                    <a:ext uri="{9D8B030D-6E8A-4147-A177-3AD203B41FA5}">
                      <a16:colId xmlns:a16="http://schemas.microsoft.com/office/drawing/2014/main" val="2929318607"/>
                    </a:ext>
                  </a:extLst>
                </a:gridCol>
                <a:gridCol w="1744215">
                  <a:extLst>
                    <a:ext uri="{9D8B030D-6E8A-4147-A177-3AD203B41FA5}">
                      <a16:colId xmlns:a16="http://schemas.microsoft.com/office/drawing/2014/main" val="2318430348"/>
                    </a:ext>
                  </a:extLst>
                </a:gridCol>
                <a:gridCol w="972333">
                  <a:extLst>
                    <a:ext uri="{9D8B030D-6E8A-4147-A177-3AD203B41FA5}">
                      <a16:colId xmlns:a16="http://schemas.microsoft.com/office/drawing/2014/main" val="112383041"/>
                    </a:ext>
                  </a:extLst>
                </a:gridCol>
                <a:gridCol w="803899">
                  <a:extLst>
                    <a:ext uri="{9D8B030D-6E8A-4147-A177-3AD203B41FA5}">
                      <a16:colId xmlns:a16="http://schemas.microsoft.com/office/drawing/2014/main" val="652220712"/>
                    </a:ext>
                  </a:extLst>
                </a:gridCol>
                <a:gridCol w="944490">
                  <a:extLst>
                    <a:ext uri="{9D8B030D-6E8A-4147-A177-3AD203B41FA5}">
                      <a16:colId xmlns:a16="http://schemas.microsoft.com/office/drawing/2014/main" val="354050012"/>
                    </a:ext>
                  </a:extLst>
                </a:gridCol>
                <a:gridCol w="1480423">
                  <a:extLst>
                    <a:ext uri="{9D8B030D-6E8A-4147-A177-3AD203B41FA5}">
                      <a16:colId xmlns:a16="http://schemas.microsoft.com/office/drawing/2014/main" val="1553395864"/>
                    </a:ext>
                  </a:extLst>
                </a:gridCol>
              </a:tblGrid>
              <a:tr h="425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Country</a:t>
                      </a: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Company Name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Methodology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Sample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Coverage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2023-2024        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</a:rPr>
                        <a:t> Fieldwork  Dates</a:t>
                      </a:r>
                      <a:endParaRPr lang="es-PE" sz="105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4028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Malaysia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Central Force International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Online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7-13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23276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22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Mexico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Brand Investigation S.A.de C.V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Online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11-20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38654" marR="38654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850691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23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Nigeria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Market Trends International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CATI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1000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15 Dec 2023- 24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286478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24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Pakistan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Gallup Pakistan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1000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3-17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517539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25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Palestine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Palestinian </a:t>
                      </a:r>
                      <a:r>
                        <a:rPr lang="en-GB" sz="1000" dirty="0" err="1">
                          <a:effectLst/>
                        </a:rPr>
                        <a:t>Center</a:t>
                      </a:r>
                      <a:r>
                        <a:rPr lang="en-GB" sz="1000" dirty="0">
                          <a:effectLst/>
                        </a:rPr>
                        <a:t> for Public Opinion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483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26 Sep - 5 Oct 2023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902597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26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Paraguay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ICA Consultoría Estratégica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CATI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480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 Dec 2023 – 11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01460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27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Peru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Datum Internacional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P2P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1210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6-9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80836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28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Philippines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Philippine Survey and Research </a:t>
                      </a:r>
                      <a:r>
                        <a:rPr lang="en-GB" sz="1000" dirty="0" err="1">
                          <a:effectLst/>
                        </a:rPr>
                        <a:t>Center</a:t>
                      </a:r>
                      <a:r>
                        <a:rPr lang="en-GB" sz="1000" dirty="0">
                          <a:effectLst/>
                        </a:rPr>
                        <a:t>, Inc. (PSRC)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F2F CAPI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12-27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605457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29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Poland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Mareco Polska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1080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2-5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035560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30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Republic of Korea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Gallup Korea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1029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24-30 January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471227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31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Serbia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Institute for market and media research, </a:t>
                      </a:r>
                      <a:r>
                        <a:rPr lang="en-GB" sz="1000" dirty="0" err="1">
                          <a:effectLst/>
                        </a:rPr>
                        <a:t>Mediana</a:t>
                      </a:r>
                      <a:r>
                        <a:rPr lang="en-GB" sz="1000" dirty="0">
                          <a:effectLst/>
                        </a:rPr>
                        <a:t> Adria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501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23-29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692628"/>
                  </a:ext>
                </a:extLst>
              </a:tr>
              <a:tr h="364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32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Slovenia 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Institute for market and media research, </a:t>
                      </a:r>
                      <a:r>
                        <a:rPr lang="en-GB" sz="1000" dirty="0" err="1">
                          <a:effectLst/>
                        </a:rPr>
                        <a:t>Mediana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23-27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551524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33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Spain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Instituto DYM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1011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13-15 December 2023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4020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34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Sweden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DEMOSKOP AB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1068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 Dec 2023 – 31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96407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35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The Netherlands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Motivaction International B.V.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CAWI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1005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2-5 February 2024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646026"/>
                  </a:ext>
                </a:extLst>
              </a:tr>
              <a:tr h="249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36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Turkey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Barem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CATI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523 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26-30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673579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37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United Kingdom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ORB International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r>
                        <a:rPr lang="en-US" sz="900" b="0" dirty="0">
                          <a:solidFill>
                            <a:schemeClr val="dk1"/>
                          </a:solidFill>
                          <a:effectLst/>
                        </a:rPr>
                        <a:t>1000</a:t>
                      </a:r>
                      <a:endParaRPr lang="es-PE" sz="9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NATIONAL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234165"/>
                  </a:ext>
                </a:extLst>
              </a:tr>
              <a:tr h="193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38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USA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LEGER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CAWI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1007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NATIONAL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3-14 January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334683"/>
                  </a:ext>
                </a:extLst>
              </a:tr>
              <a:tr h="547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39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Vietnam</a:t>
                      </a:r>
                      <a:endParaRPr lang="es-PE" sz="10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Indochina Research (Vietnam) Ltd</a:t>
                      </a:r>
                      <a:endParaRPr lang="es-PE" sz="10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CAPI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 600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>
                          <a:effectLst/>
                        </a:rPr>
                        <a:t>Hanoi, Ho Chi Minh city, Danang urban population</a:t>
                      </a:r>
                      <a:endParaRPr lang="es-PE" sz="90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29 Dec 2023 – 18 Jan 2024</a:t>
                      </a:r>
                      <a:endParaRPr lang="es-PE" sz="900" dirty="0">
                        <a:effectLst/>
                        <a:latin typeface="Calibri" panose="020F0502020204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21718" marR="21718" marT="0" marB="0"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521778"/>
                  </a:ext>
                </a:extLst>
              </a:tr>
            </a:tbl>
          </a:graphicData>
        </a:graphic>
      </p:graphicFrame>
      <p:sp>
        <p:nvSpPr>
          <p:cNvPr id="19" name="6 Forma libre"/>
          <p:cNvSpPr/>
          <p:nvPr/>
        </p:nvSpPr>
        <p:spPr>
          <a:xfrm flipV="1">
            <a:off x="6516216" y="44624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7 Forma libre"/>
          <p:cNvSpPr/>
          <p:nvPr/>
        </p:nvSpPr>
        <p:spPr>
          <a:xfrm>
            <a:off x="6516218" y="332656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8 Forma libre"/>
          <p:cNvSpPr/>
          <p:nvPr/>
        </p:nvSpPr>
        <p:spPr>
          <a:xfrm flipV="1">
            <a:off x="6516218" y="476672"/>
            <a:ext cx="2570167" cy="45719"/>
          </a:xfrm>
          <a:custGeom>
            <a:avLst/>
            <a:gdLst>
              <a:gd name="connsiteX0" fmla="*/ 0 w 7576458"/>
              <a:gd name="connsiteY0" fmla="*/ 0 h 0"/>
              <a:gd name="connsiteX1" fmla="*/ 7576458 w 757645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576458">
                <a:moveTo>
                  <a:pt x="0" y="0"/>
                </a:moveTo>
                <a:lnTo>
                  <a:pt x="7576458" y="0"/>
                </a:lnTo>
              </a:path>
            </a:pathLst>
          </a:cu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26" name="Retângulo 96"/>
          <p:cNvSpPr/>
          <p:nvPr/>
        </p:nvSpPr>
        <p:spPr>
          <a:xfrm>
            <a:off x="6556634" y="63555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of 33 866 surveys worldwide</a:t>
            </a:r>
          </a:p>
        </p:txBody>
      </p:sp>
      <p:sp>
        <p:nvSpPr>
          <p:cNvPr id="28" name="Retângulo 96"/>
          <p:cNvSpPr/>
          <p:nvPr/>
        </p:nvSpPr>
        <p:spPr>
          <a:xfrm>
            <a:off x="6559317" y="287070"/>
            <a:ext cx="651231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Dec. 1st 2023 to Feb. 4</a:t>
            </a:r>
            <a:r>
              <a:rPr lang="en-US" sz="11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6950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75993"/>
              </p:ext>
            </p:extLst>
          </p:nvPr>
        </p:nvGraphicFramePr>
        <p:xfrm>
          <a:off x="2671331" y="999785"/>
          <a:ext cx="1623666" cy="4256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256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Healthy / Healthy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26 Gráfico"/>
          <p:cNvGraphicFramePr/>
          <p:nvPr>
            <p:extLst>
              <p:ext uri="{D42A27DB-BD31-4B8C-83A1-F6EECF244321}">
                <p14:modId xmlns:p14="http://schemas.microsoft.com/office/powerpoint/2010/main" val="3951677792"/>
              </p:ext>
            </p:extLst>
          </p:nvPr>
        </p:nvGraphicFramePr>
        <p:xfrm>
          <a:off x="107504" y="1359801"/>
          <a:ext cx="8928992" cy="459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Rectángulo 29"/>
          <p:cNvSpPr/>
          <p:nvPr/>
        </p:nvSpPr>
        <p:spPr>
          <a:xfrm>
            <a:off x="5233369" y="987586"/>
            <a:ext cx="23022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1200" dirty="0">
                <a:solidFill>
                  <a:schemeClr val="dk1"/>
                </a:solidFill>
              </a:rPr>
              <a:t>Somewhat Unhealthy / Unhealthy</a:t>
            </a:r>
          </a:p>
        </p:txBody>
      </p:sp>
      <p:sp>
        <p:nvSpPr>
          <p:cNvPr id="36" name="24 Rectángulo redondeado"/>
          <p:cNvSpPr/>
          <p:nvPr/>
        </p:nvSpPr>
        <p:spPr>
          <a:xfrm>
            <a:off x="1965044" y="981250"/>
            <a:ext cx="670064" cy="255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sp>
        <p:nvSpPr>
          <p:cNvPr id="37" name="23 Rectángulo redondeado"/>
          <p:cNvSpPr/>
          <p:nvPr/>
        </p:nvSpPr>
        <p:spPr>
          <a:xfrm>
            <a:off x="4572000" y="980728"/>
            <a:ext cx="677685" cy="255836"/>
          </a:xfrm>
          <a:prstGeom prst="roundRect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BTB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cxnSp>
        <p:nvCxnSpPr>
          <p:cNvPr id="16" name="11 Conector recto"/>
          <p:cNvCxnSpPr/>
          <p:nvPr/>
        </p:nvCxnSpPr>
        <p:spPr>
          <a:xfrm>
            <a:off x="467544" y="1327619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11 Conector recto"/>
          <p:cNvCxnSpPr/>
          <p:nvPr/>
        </p:nvCxnSpPr>
        <p:spPr>
          <a:xfrm>
            <a:off x="1403648" y="1327619"/>
            <a:ext cx="0" cy="414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705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Health self-perception - Overall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3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25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890445" y="6237312"/>
            <a:ext cx="3363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Q1. How do you consider your overall health in general?</a:t>
            </a:r>
          </a:p>
        </p:txBody>
      </p:sp>
    </p:spTree>
    <p:extLst>
      <p:ext uri="{BB962C8B-B14F-4D97-AF65-F5344CB8AC3E}">
        <p14:creationId xmlns:p14="http://schemas.microsoft.com/office/powerpoint/2010/main" val="401868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27714"/>
              </p:ext>
            </p:extLst>
          </p:nvPr>
        </p:nvGraphicFramePr>
        <p:xfrm>
          <a:off x="539750" y="865780"/>
          <a:ext cx="3544578" cy="5132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3057">
                  <a:extLst>
                    <a:ext uri="{9D8B030D-6E8A-4147-A177-3AD203B41FA5}">
                      <a16:colId xmlns:a16="http://schemas.microsoft.com/office/drawing/2014/main" val="4048409275"/>
                    </a:ext>
                  </a:extLst>
                </a:gridCol>
                <a:gridCol w="803057">
                  <a:extLst>
                    <a:ext uri="{9D8B030D-6E8A-4147-A177-3AD203B41FA5}">
                      <a16:colId xmlns:a16="http://schemas.microsoft.com/office/drawing/2014/main" val="4098236021"/>
                    </a:ext>
                  </a:extLst>
                </a:gridCol>
              </a:tblGrid>
              <a:tr h="3173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TTB</a:t>
                      </a:r>
                      <a:endParaRPr lang="es-PE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2022/ 2023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rgbClr val="33A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solidFill>
                      <a:srgbClr val="FE4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GLOBAL AVERAGE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74%</a:t>
                      </a:r>
                      <a:endParaRPr lang="es-PE" sz="12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Indonesia</a:t>
                      </a: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PE" sz="1000" b="1" i="0" u="none" strike="noStrik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</a:t>
                      </a:r>
                      <a:endParaRPr lang="es-PE" sz="10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PE" sz="1000" b="1" i="0" u="none" strike="noStrike" baseline="0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 </a:t>
                      </a:r>
                      <a:endParaRPr lang="es-PE" sz="1000" b="1" i="0" u="none" strike="noStrike" dirty="0">
                        <a:solidFill>
                          <a:srgbClr val="33A3D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96%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64207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Vietnam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93%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9940161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Mexico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93%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89%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56101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India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89%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89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Laos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87%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60189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Malaysia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86%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32087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Iran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86%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714435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France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25670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Pakistan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44387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Sweden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83%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684239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Italy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82%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211543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South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Korea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156942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Philippines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78%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327448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Turkey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908406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States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42305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Greece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768414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Canada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5680109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Spain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655277"/>
                  </a:ext>
                </a:extLst>
              </a:tr>
              <a:tr h="222618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Brazil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496136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655515"/>
              </p:ext>
            </p:extLst>
          </p:nvPr>
        </p:nvGraphicFramePr>
        <p:xfrm>
          <a:off x="4728484" y="836712"/>
          <a:ext cx="3879901" cy="5101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8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245">
                  <a:extLst>
                    <a:ext uri="{9D8B030D-6E8A-4147-A177-3AD203B41FA5}">
                      <a16:colId xmlns:a16="http://schemas.microsoft.com/office/drawing/2014/main" val="3612692286"/>
                    </a:ext>
                  </a:extLst>
                </a:gridCol>
                <a:gridCol w="807245">
                  <a:extLst>
                    <a:ext uri="{9D8B030D-6E8A-4147-A177-3AD203B41FA5}">
                      <a16:colId xmlns:a16="http://schemas.microsoft.com/office/drawing/2014/main" val="4275207372"/>
                    </a:ext>
                  </a:extLst>
                </a:gridCol>
              </a:tblGrid>
              <a:tr h="3484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TTB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2021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2022/</a:t>
                      </a:r>
                      <a:r>
                        <a:rPr lang="es-ES" sz="120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2023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A3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2024</a:t>
                      </a:r>
                      <a:endParaRPr lang="es-PE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4A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694789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Argentina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44346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Germany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92126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Belgium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593655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Netherlands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026744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United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Kindom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69023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Croatia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44087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Japan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941811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Serbia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895753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Slovenia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59926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Ivory</a:t>
                      </a:r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Coast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38420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Ireland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67%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026590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Palestine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</a:t>
                      </a:r>
                      <a:r>
                        <a:rPr lang="es-ES" sz="1000" b="1" i="0" u="none" strike="noStrike" baseline="0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data</a:t>
                      </a:r>
                      <a:endParaRPr lang="es-PE" sz="1000" b="1" i="0" u="none" strike="noStrike" dirty="0">
                        <a:solidFill>
                          <a:srgbClr val="33A3DC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045279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Hong Kong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875969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Peru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66298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Finland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632205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56%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40754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Poland</a:t>
                      </a:r>
                      <a:endParaRPr lang="es-P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54%</a:t>
                      </a:r>
                      <a:endParaRPr lang="es-PE" sz="1200" b="1" i="0" u="none" strike="noStrike" dirty="0">
                        <a:solidFill>
                          <a:srgbClr val="FE4A63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416">
                <a:tc>
                  <a:txBody>
                    <a:bodyPr/>
                    <a:lstStyle/>
                    <a:p>
                      <a:pPr algn="l" rtl="0" fontAlgn="b"/>
                      <a:r>
                        <a:rPr lang="es-P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Nigeria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33A3DC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200" b="1" i="0" u="none" strike="noStrike" dirty="0">
                          <a:solidFill>
                            <a:srgbClr val="FE4A63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730087"/>
                  </a:ext>
                </a:extLst>
              </a:tr>
            </a:tbl>
          </a:graphicData>
        </a:graphic>
      </p:graphicFrame>
      <p:sp>
        <p:nvSpPr>
          <p:cNvPr id="17" name="16 Flecha abajo"/>
          <p:cNvSpPr/>
          <p:nvPr/>
        </p:nvSpPr>
        <p:spPr>
          <a:xfrm>
            <a:off x="8435347" y="3789443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20 Flecha abajo"/>
          <p:cNvSpPr/>
          <p:nvPr/>
        </p:nvSpPr>
        <p:spPr>
          <a:xfrm>
            <a:off x="8443689" y="5028136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21 Flecha abajo"/>
          <p:cNvSpPr/>
          <p:nvPr/>
        </p:nvSpPr>
        <p:spPr>
          <a:xfrm>
            <a:off x="8427633" y="1595241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29 Flecha abajo"/>
          <p:cNvSpPr/>
          <p:nvPr/>
        </p:nvSpPr>
        <p:spPr>
          <a:xfrm flipV="1">
            <a:off x="3897916" y="2890902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6" name="2 Flecha abajo"/>
          <p:cNvSpPr/>
          <p:nvPr/>
        </p:nvSpPr>
        <p:spPr>
          <a:xfrm>
            <a:off x="3897916" y="4008437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5" name="19 Flecha abajo"/>
          <p:cNvSpPr/>
          <p:nvPr/>
        </p:nvSpPr>
        <p:spPr>
          <a:xfrm>
            <a:off x="8443689" y="4761473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2 Flecha abajo"/>
          <p:cNvSpPr/>
          <p:nvPr/>
        </p:nvSpPr>
        <p:spPr>
          <a:xfrm>
            <a:off x="8440775" y="4023735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2 Flecha abajo"/>
          <p:cNvSpPr/>
          <p:nvPr/>
        </p:nvSpPr>
        <p:spPr>
          <a:xfrm>
            <a:off x="3896789" y="5121775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4" name="20 Flecha abajo"/>
          <p:cNvSpPr/>
          <p:nvPr/>
        </p:nvSpPr>
        <p:spPr>
          <a:xfrm>
            <a:off x="8443689" y="5270961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25 Flecha abajo"/>
          <p:cNvSpPr/>
          <p:nvPr/>
        </p:nvSpPr>
        <p:spPr>
          <a:xfrm flipV="1">
            <a:off x="3897916" y="2006061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4" name="29 Flecha abajo"/>
          <p:cNvSpPr/>
          <p:nvPr/>
        </p:nvSpPr>
        <p:spPr>
          <a:xfrm flipV="1">
            <a:off x="3897916" y="3333234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5" name="2 Flecha abajo"/>
          <p:cNvSpPr/>
          <p:nvPr/>
        </p:nvSpPr>
        <p:spPr>
          <a:xfrm>
            <a:off x="3896789" y="4456100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7" name="2 Flecha abajo"/>
          <p:cNvSpPr/>
          <p:nvPr/>
        </p:nvSpPr>
        <p:spPr>
          <a:xfrm>
            <a:off x="3896789" y="4899962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Igual que 2"/>
          <p:cNvSpPr/>
          <p:nvPr/>
        </p:nvSpPr>
        <p:spPr>
          <a:xfrm>
            <a:off x="3856269" y="1772816"/>
            <a:ext cx="237030" cy="162232"/>
          </a:xfrm>
          <a:prstGeom prst="mathEqual">
            <a:avLst/>
          </a:prstGeom>
          <a:solidFill>
            <a:srgbClr val="FE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7" name="25 Flecha abajo"/>
          <p:cNvSpPr/>
          <p:nvPr/>
        </p:nvSpPr>
        <p:spPr>
          <a:xfrm flipV="1">
            <a:off x="3897916" y="2234944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9" name="2 Flecha abajo"/>
          <p:cNvSpPr/>
          <p:nvPr/>
        </p:nvSpPr>
        <p:spPr>
          <a:xfrm>
            <a:off x="3897916" y="2472268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0" name="2 Flecha abajo"/>
          <p:cNvSpPr/>
          <p:nvPr/>
        </p:nvSpPr>
        <p:spPr>
          <a:xfrm>
            <a:off x="3897916" y="3568141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8" name="21 Flecha abajo"/>
          <p:cNvSpPr/>
          <p:nvPr/>
        </p:nvSpPr>
        <p:spPr>
          <a:xfrm>
            <a:off x="8436359" y="3295239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0" name="36 Flecha abajo"/>
          <p:cNvSpPr/>
          <p:nvPr/>
        </p:nvSpPr>
        <p:spPr>
          <a:xfrm flipV="1">
            <a:off x="8435347" y="3528045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1" name="Igual que 90"/>
          <p:cNvSpPr/>
          <p:nvPr/>
        </p:nvSpPr>
        <p:spPr>
          <a:xfrm>
            <a:off x="8381126" y="3049465"/>
            <a:ext cx="237030" cy="162232"/>
          </a:xfrm>
          <a:prstGeom prst="mathEqual">
            <a:avLst/>
          </a:prstGeom>
          <a:solidFill>
            <a:srgbClr val="FEB0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sp>
        <p:nvSpPr>
          <p:cNvPr id="45" name="2 Flecha abajo"/>
          <p:cNvSpPr/>
          <p:nvPr/>
        </p:nvSpPr>
        <p:spPr>
          <a:xfrm>
            <a:off x="3896789" y="4678031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7" name="2 Flecha abajo"/>
          <p:cNvSpPr/>
          <p:nvPr/>
        </p:nvSpPr>
        <p:spPr>
          <a:xfrm>
            <a:off x="3896789" y="5573635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8" name="2 Flecha abajo"/>
          <p:cNvSpPr/>
          <p:nvPr/>
        </p:nvSpPr>
        <p:spPr>
          <a:xfrm>
            <a:off x="3896789" y="5342915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0" name="2 Flecha abajo"/>
          <p:cNvSpPr/>
          <p:nvPr/>
        </p:nvSpPr>
        <p:spPr>
          <a:xfrm>
            <a:off x="3896789" y="5783273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2" name="25 Flecha abajo"/>
          <p:cNvSpPr/>
          <p:nvPr/>
        </p:nvSpPr>
        <p:spPr>
          <a:xfrm flipV="1">
            <a:off x="8427633" y="1342619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3" name="25 Flecha abajo"/>
          <p:cNvSpPr/>
          <p:nvPr/>
        </p:nvSpPr>
        <p:spPr>
          <a:xfrm flipV="1">
            <a:off x="8429487" y="1821199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4" name="25 Flecha abajo"/>
          <p:cNvSpPr/>
          <p:nvPr/>
        </p:nvSpPr>
        <p:spPr>
          <a:xfrm flipV="1">
            <a:off x="8427633" y="2321487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7" name="25 Flecha abajo"/>
          <p:cNvSpPr/>
          <p:nvPr/>
        </p:nvSpPr>
        <p:spPr>
          <a:xfrm flipV="1">
            <a:off x="8427633" y="2814009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8" name="36 Flecha abajo"/>
          <p:cNvSpPr/>
          <p:nvPr/>
        </p:nvSpPr>
        <p:spPr>
          <a:xfrm flipV="1">
            <a:off x="8443689" y="4519375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9" name="36 Flecha abajo"/>
          <p:cNvSpPr/>
          <p:nvPr/>
        </p:nvSpPr>
        <p:spPr>
          <a:xfrm flipV="1">
            <a:off x="8447599" y="5498964"/>
            <a:ext cx="144016" cy="144016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0" name="20 Flecha abajo"/>
          <p:cNvSpPr/>
          <p:nvPr/>
        </p:nvSpPr>
        <p:spPr>
          <a:xfrm>
            <a:off x="8443689" y="5733256"/>
            <a:ext cx="144016" cy="144016"/>
          </a:xfrm>
          <a:prstGeom prst="downArrow">
            <a:avLst/>
          </a:prstGeom>
          <a:solidFill>
            <a:srgbClr val="FE4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9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705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Health self-perception - Overall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43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890445" y="6237312"/>
            <a:ext cx="3363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Q1. How do you consider your overall health in general?</a:t>
            </a:r>
          </a:p>
        </p:txBody>
      </p:sp>
    </p:spTree>
    <p:extLst>
      <p:ext uri="{BB962C8B-B14F-4D97-AF65-F5344CB8AC3E}">
        <p14:creationId xmlns:p14="http://schemas.microsoft.com/office/powerpoint/2010/main" val="7468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n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340768"/>
            <a:ext cx="8039100" cy="4526280"/>
          </a:xfrm>
          <a:prstGeom prst="rect">
            <a:avLst/>
          </a:prstGeom>
        </p:spPr>
      </p:pic>
      <p:graphicFrame>
        <p:nvGraphicFramePr>
          <p:cNvPr id="1188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125609"/>
              </p:ext>
            </p:extLst>
          </p:nvPr>
        </p:nvGraphicFramePr>
        <p:xfrm>
          <a:off x="4362795" y="1281568"/>
          <a:ext cx="4739585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876">
                  <a:extLst>
                    <a:ext uri="{9D8B030D-6E8A-4147-A177-3AD203B41FA5}">
                      <a16:colId xmlns:a16="http://schemas.microsoft.com/office/drawing/2014/main" val="84344548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971">
                  <a:extLst>
                    <a:ext uri="{9D8B030D-6E8A-4147-A177-3AD203B41FA5}">
                      <a16:colId xmlns:a16="http://schemas.microsoft.com/office/drawing/2014/main" val="1898978499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</a:rPr>
                        <a:t>BOTTOM 3 -2024</a:t>
                      </a:r>
                      <a:endParaRPr lang="es-PE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2022/ 2023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202</a:t>
                      </a:r>
                      <a:r>
                        <a:rPr lang="es-PE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Chile                56%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 err="1">
                          <a:solidFill>
                            <a:schemeClr val="tx1"/>
                          </a:solidFill>
                        </a:rPr>
                        <a:t>Poland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59%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Hong Kong 60%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Poland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    54%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noProof="0" dirty="0" err="1">
                          <a:solidFill>
                            <a:schemeClr val="tx1"/>
                          </a:solidFill>
                        </a:rPr>
                        <a:t>Kenya</a:t>
                      </a:r>
                      <a:r>
                        <a:rPr lang="es-ES" sz="1200" baseline="0" noProof="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47%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noProof="0" dirty="0">
                          <a:solidFill>
                            <a:schemeClr val="tx1"/>
                          </a:solidFill>
                        </a:rPr>
                        <a:t>Chile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    57%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Nigeria             50%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err="1">
                          <a:solidFill>
                            <a:schemeClr val="tx1"/>
                          </a:solidFill>
                        </a:rPr>
                        <a:t>Finland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47%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err="1">
                          <a:solidFill>
                            <a:schemeClr val="tx1"/>
                          </a:solidFill>
                        </a:rPr>
                        <a:t>Poland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    55%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85" name="11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22414"/>
              </p:ext>
            </p:extLst>
          </p:nvPr>
        </p:nvGraphicFramePr>
        <p:xfrm>
          <a:off x="-60697" y="1279160"/>
          <a:ext cx="4842375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1822">
                  <a:extLst>
                    <a:ext uri="{9D8B030D-6E8A-4147-A177-3AD203B41FA5}">
                      <a16:colId xmlns:a16="http://schemas.microsoft.com/office/drawing/2014/main" val="3788461386"/>
                    </a:ext>
                  </a:extLst>
                </a:gridCol>
                <a:gridCol w="1454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725">
                  <a:extLst>
                    <a:ext uri="{9D8B030D-6E8A-4147-A177-3AD203B41FA5}">
                      <a16:colId xmlns:a16="http://schemas.microsoft.com/office/drawing/2014/main" val="1898978499"/>
                    </a:ext>
                  </a:extLst>
                </a:gridCol>
              </a:tblGrid>
              <a:tr h="268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b="1" dirty="0">
                          <a:solidFill>
                            <a:schemeClr val="tx1"/>
                          </a:solidFill>
                        </a:rPr>
                        <a:t>TOP 3 - 2024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2022/ 2023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s-PE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4117654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Indonesia         96%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Vietnam  93%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Vietnam 92%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/>
                        <a:t>Vietnam         </a:t>
                      </a:r>
                      <a:r>
                        <a:rPr lang="es-ES" sz="1200" baseline="0" dirty="0"/>
                        <a:t> </a:t>
                      </a:r>
                      <a:r>
                        <a:rPr lang="es-ES" sz="1200" dirty="0"/>
                        <a:t> 93%</a:t>
                      </a: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India</a:t>
                      </a:r>
                      <a:r>
                        <a:rPr lang="en-US" sz="1200" baseline="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s-PE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92%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noProof="0" dirty="0">
                          <a:solidFill>
                            <a:schemeClr val="tx1"/>
                          </a:solidFill>
                        </a:rPr>
                        <a:t>Nigeria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PE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             93%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Nigeria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dirty="0" err="1">
                          <a:solidFill>
                            <a:schemeClr val="tx1"/>
                          </a:solidFill>
                        </a:rPr>
                        <a:t>Pakistan</a:t>
                      </a:r>
                      <a:r>
                        <a:rPr lang="es-P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es-PE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Flag Of Indonesia Flagpedia Net 30628 | Hot Sex 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8" y="1689341"/>
            <a:ext cx="144767" cy="85006"/>
          </a:xfrm>
          <a:prstGeom prst="ellipse">
            <a:avLst/>
          </a:prstGeom>
          <a:ln w="3175" cap="rnd">
            <a:solidFill>
              <a:srgbClr val="333333">
                <a:alpha val="40000"/>
              </a:srgb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ES BANDERA CHILE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12" y="1695543"/>
            <a:ext cx="147118" cy="95961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1" name="Freeform 2214"/>
          <p:cNvSpPr>
            <a:spLocks/>
          </p:cNvSpPr>
          <p:nvPr/>
        </p:nvSpPr>
        <p:spPr bwMode="auto">
          <a:xfrm>
            <a:off x="-685572" y="2268992"/>
            <a:ext cx="16847" cy="18513"/>
          </a:xfrm>
          <a:custGeom>
            <a:avLst/>
            <a:gdLst>
              <a:gd name="T0" fmla="*/ 6 w 9"/>
              <a:gd name="T1" fmla="*/ 0 h 9"/>
              <a:gd name="T2" fmla="*/ 6 w 9"/>
              <a:gd name="T3" fmla="*/ 1 h 9"/>
              <a:gd name="T4" fmla="*/ 2 w 9"/>
              <a:gd name="T5" fmla="*/ 8 h 9"/>
              <a:gd name="T6" fmla="*/ 0 w 9"/>
              <a:gd name="T7" fmla="*/ 8 h 9"/>
              <a:gd name="T8" fmla="*/ 0 w 9"/>
              <a:gd name="T9" fmla="*/ 9 h 9"/>
              <a:gd name="T10" fmla="*/ 1 w 9"/>
              <a:gd name="T11" fmla="*/ 8 h 9"/>
              <a:gd name="T12" fmla="*/ 7 w 9"/>
              <a:gd name="T13" fmla="*/ 0 h 9"/>
              <a:gd name="T14" fmla="*/ 6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6" y="0"/>
                </a:moveTo>
                <a:cubicBezTo>
                  <a:pt x="6" y="1"/>
                  <a:pt x="6" y="1"/>
                  <a:pt x="6" y="1"/>
                </a:cubicBezTo>
                <a:cubicBezTo>
                  <a:pt x="5" y="2"/>
                  <a:pt x="2" y="6"/>
                  <a:pt x="2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1" y="9"/>
                  <a:pt x="1" y="8"/>
                </a:cubicBezTo>
                <a:cubicBezTo>
                  <a:pt x="7" y="6"/>
                  <a:pt x="9" y="3"/>
                  <a:pt x="7" y="0"/>
                </a:cubicBezTo>
                <a:cubicBezTo>
                  <a:pt x="7" y="0"/>
                  <a:pt x="6" y="0"/>
                  <a:pt x="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148" name="Imagen 11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sp>
        <p:nvSpPr>
          <p:cNvPr id="1150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929556" y="4576076"/>
            <a:ext cx="684000" cy="684000"/>
          </a:xfrm>
          <a:prstGeom prst="ellipse">
            <a:avLst/>
          </a:prstGeom>
          <a:noFill/>
          <a:ln w="28575" cap="flat">
            <a:solidFill>
              <a:schemeClr val="accent2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52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6660232" y="3573040"/>
            <a:ext cx="216000" cy="2160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53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954556" y="4731149"/>
            <a:ext cx="673582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60</a:t>
            </a:r>
            <a:r>
              <a:rPr lang="en-US" sz="2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%</a:t>
            </a:r>
          </a:p>
        </p:txBody>
      </p:sp>
      <p:sp>
        <p:nvSpPr>
          <p:cNvPr id="1156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6677436" y="3497384"/>
            <a:ext cx="948737" cy="948737"/>
          </a:xfrm>
          <a:prstGeom prst="ellipse">
            <a:avLst/>
          </a:prstGeom>
          <a:noFill/>
          <a:ln w="28575" cap="flat">
            <a:solidFill>
              <a:schemeClr val="accent2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62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404416" y="4574352"/>
            <a:ext cx="252000" cy="2520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000" dirty="0">
              <a:latin typeface="Lato Light" panose="020F0502020204030203" pitchFamily="34" charset="0"/>
            </a:endParaRPr>
          </a:p>
        </p:txBody>
      </p:sp>
      <p:sp>
        <p:nvSpPr>
          <p:cNvPr id="1163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6799199" y="3785663"/>
            <a:ext cx="753732" cy="4308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2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83%</a:t>
            </a:r>
          </a:p>
        </p:txBody>
      </p:sp>
      <p:sp>
        <p:nvSpPr>
          <p:cNvPr id="1164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1763814" y="3690601"/>
            <a:ext cx="576000" cy="576000"/>
          </a:xfrm>
          <a:prstGeom prst="ellipse">
            <a:avLst/>
          </a:prstGeom>
          <a:noFill/>
          <a:ln w="28575" cap="flat">
            <a:solidFill>
              <a:schemeClr val="accent2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65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3705390" y="3326896"/>
            <a:ext cx="65114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71%</a:t>
            </a:r>
          </a:p>
        </p:txBody>
      </p:sp>
      <p:sp>
        <p:nvSpPr>
          <p:cNvPr id="1166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2174191" y="3678525"/>
            <a:ext cx="180000" cy="1800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74" name="CuadroTexto 1173"/>
          <p:cNvSpPr txBox="1"/>
          <p:nvPr/>
        </p:nvSpPr>
        <p:spPr>
          <a:xfrm>
            <a:off x="1554534" y="4253147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accent2"/>
                </a:solidFill>
              </a:rPr>
              <a:t>AMERICAS</a:t>
            </a:r>
          </a:p>
        </p:txBody>
      </p:sp>
      <p:sp>
        <p:nvSpPr>
          <p:cNvPr id="1175" name="CuadroTexto 1174"/>
          <p:cNvSpPr txBox="1"/>
          <p:nvPr/>
        </p:nvSpPr>
        <p:spPr>
          <a:xfrm>
            <a:off x="3954795" y="5229213"/>
            <a:ext cx="670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accent2"/>
                </a:solidFill>
              </a:rPr>
              <a:t>AFRICA</a:t>
            </a:r>
          </a:p>
        </p:txBody>
      </p:sp>
      <p:sp>
        <p:nvSpPr>
          <p:cNvPr id="1176" name="CuadroTexto 1175"/>
          <p:cNvSpPr txBox="1"/>
          <p:nvPr/>
        </p:nvSpPr>
        <p:spPr>
          <a:xfrm>
            <a:off x="3500558" y="2946086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accent2"/>
                </a:solidFill>
              </a:rPr>
              <a:t>EUROPE</a:t>
            </a:r>
          </a:p>
        </p:txBody>
      </p:sp>
      <p:sp>
        <p:nvSpPr>
          <p:cNvPr id="1177" name="CuadroTexto 1176"/>
          <p:cNvSpPr txBox="1"/>
          <p:nvPr/>
        </p:nvSpPr>
        <p:spPr>
          <a:xfrm>
            <a:off x="6668627" y="4448145"/>
            <a:ext cx="981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accent2"/>
                </a:solidFill>
              </a:rPr>
              <a:t>APAC</a:t>
            </a:r>
          </a:p>
        </p:txBody>
      </p:sp>
      <p:sp>
        <p:nvSpPr>
          <p:cNvPr id="1178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3747103" y="3229123"/>
            <a:ext cx="540000" cy="540000"/>
          </a:xfrm>
          <a:prstGeom prst="ellipse">
            <a:avLst/>
          </a:prstGeom>
          <a:noFill/>
          <a:ln w="28575" cap="flat">
            <a:solidFill>
              <a:schemeClr val="accent2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79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4157480" y="3217047"/>
            <a:ext cx="180000" cy="1800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80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1767135" y="3830186"/>
            <a:ext cx="623890" cy="35394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7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72%</a:t>
            </a:r>
          </a:p>
        </p:txBody>
      </p:sp>
      <p:sp>
        <p:nvSpPr>
          <p:cNvPr id="1181" name="CuadroTexto 1180"/>
          <p:cNvSpPr txBox="1"/>
          <p:nvPr/>
        </p:nvSpPr>
        <p:spPr>
          <a:xfrm>
            <a:off x="5220072" y="4808185"/>
            <a:ext cx="6420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solidFill>
                  <a:schemeClr val="accent2"/>
                </a:solidFill>
              </a:rPr>
              <a:t>MENA</a:t>
            </a:r>
          </a:p>
        </p:txBody>
      </p:sp>
      <p:sp>
        <p:nvSpPr>
          <p:cNvPr id="1182" name="80%">
            <a:extLst>
              <a:ext uri="{FF2B5EF4-FFF2-40B4-BE49-F238E27FC236}">
                <a16:creationId xmlns:a16="http://schemas.microsoft.com/office/drawing/2014/main" id="{4BD2E55E-A30D-564E-A7B9-BA93AC51328D}"/>
              </a:ext>
            </a:extLst>
          </p:cNvPr>
          <p:cNvSpPr/>
          <p:nvPr/>
        </p:nvSpPr>
        <p:spPr>
          <a:xfrm>
            <a:off x="5115312" y="3926813"/>
            <a:ext cx="807081" cy="790230"/>
          </a:xfrm>
          <a:prstGeom prst="ellipse">
            <a:avLst/>
          </a:prstGeom>
          <a:noFill/>
          <a:ln w="28575" cap="flat">
            <a:solidFill>
              <a:schemeClr val="accent2"/>
            </a:solidFill>
            <a:prstDash val="solid"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83" name="Circle">
            <a:extLst>
              <a:ext uri="{FF2B5EF4-FFF2-40B4-BE49-F238E27FC236}">
                <a16:creationId xmlns:a16="http://schemas.microsoft.com/office/drawing/2014/main" id="{79C11F65-F2C4-D74E-8051-13A186F3B754}"/>
              </a:ext>
            </a:extLst>
          </p:cNvPr>
          <p:cNvSpPr/>
          <p:nvPr/>
        </p:nvSpPr>
        <p:spPr>
          <a:xfrm>
            <a:off x="5138999" y="3984939"/>
            <a:ext cx="180000" cy="18000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1184" name="TextBox 64">
            <a:extLst>
              <a:ext uri="{FF2B5EF4-FFF2-40B4-BE49-F238E27FC236}">
                <a16:creationId xmlns:a16="http://schemas.microsoft.com/office/drawing/2014/main" id="{B70F9552-130B-E347-898C-1907F83DE80F}"/>
              </a:ext>
            </a:extLst>
          </p:cNvPr>
          <p:cNvSpPr txBox="1"/>
          <p:nvPr/>
        </p:nvSpPr>
        <p:spPr>
          <a:xfrm>
            <a:off x="5182352" y="4164842"/>
            <a:ext cx="702436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79%</a:t>
            </a:r>
          </a:p>
        </p:txBody>
      </p:sp>
      <p:sp>
        <p:nvSpPr>
          <p:cNvPr id="1186" name="1146 Flecha derecha"/>
          <p:cNvSpPr/>
          <p:nvPr/>
        </p:nvSpPr>
        <p:spPr>
          <a:xfrm rot="16200000">
            <a:off x="562186" y="1250270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1187" name="11 Conector recto"/>
          <p:cNvCxnSpPr/>
          <p:nvPr/>
        </p:nvCxnSpPr>
        <p:spPr>
          <a:xfrm>
            <a:off x="3335945" y="1285040"/>
            <a:ext cx="0" cy="1116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89" name="11 Conector recto"/>
          <p:cNvCxnSpPr/>
          <p:nvPr/>
        </p:nvCxnSpPr>
        <p:spPr>
          <a:xfrm>
            <a:off x="6214416" y="1243625"/>
            <a:ext cx="0" cy="1116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90" name="1148 Flecha derecha"/>
          <p:cNvSpPr/>
          <p:nvPr/>
        </p:nvSpPr>
        <p:spPr>
          <a:xfrm rot="5400000" flipV="1">
            <a:off x="4562039" y="1253479"/>
            <a:ext cx="323528" cy="327444"/>
          </a:xfrm>
          <a:prstGeom prst="rightArrow">
            <a:avLst>
              <a:gd name="adj1" fmla="val 50000"/>
              <a:gd name="adj2" fmla="val 4214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119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402175"/>
              </p:ext>
            </p:extLst>
          </p:nvPr>
        </p:nvGraphicFramePr>
        <p:xfrm>
          <a:off x="4178368" y="813482"/>
          <a:ext cx="1623666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771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Healthy / Healthy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278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92" name="24 Rectángulo redondeado"/>
          <p:cNvSpPr/>
          <p:nvPr/>
        </p:nvSpPr>
        <p:spPr>
          <a:xfrm>
            <a:off x="3472081" y="794947"/>
            <a:ext cx="670064" cy="2558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 Light" panose="020F0302020204030204" pitchFamily="34" charset="0"/>
              </a:rPr>
              <a:t>TTB</a:t>
            </a:r>
            <a:endParaRPr lang="es-PE" sz="1400" dirty="0">
              <a:latin typeface="Calibri Light" panose="020F0302020204030204" pitchFamily="34" charset="0"/>
            </a:endParaRPr>
          </a:p>
        </p:txBody>
      </p:sp>
      <p:cxnSp>
        <p:nvCxnSpPr>
          <p:cNvPr id="1193" name="11 Conector recto"/>
          <p:cNvCxnSpPr/>
          <p:nvPr/>
        </p:nvCxnSpPr>
        <p:spPr>
          <a:xfrm>
            <a:off x="2181968" y="1251844"/>
            <a:ext cx="0" cy="1116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94" name="11 Conector recto"/>
          <p:cNvCxnSpPr/>
          <p:nvPr/>
        </p:nvCxnSpPr>
        <p:spPr>
          <a:xfrm>
            <a:off x="7440401" y="1251844"/>
            <a:ext cx="0" cy="111600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01" name="1171 Elipse"/>
          <p:cNvSpPr/>
          <p:nvPr/>
        </p:nvSpPr>
        <p:spPr>
          <a:xfrm>
            <a:off x="654910" y="1691848"/>
            <a:ext cx="138079" cy="13807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1</a:t>
            </a:r>
          </a:p>
        </p:txBody>
      </p:sp>
      <p:sp>
        <p:nvSpPr>
          <p:cNvPr id="1202" name="1172 Elipse"/>
          <p:cNvSpPr/>
          <p:nvPr/>
        </p:nvSpPr>
        <p:spPr>
          <a:xfrm>
            <a:off x="654910" y="1935471"/>
            <a:ext cx="138079" cy="13807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2</a:t>
            </a:r>
          </a:p>
        </p:txBody>
      </p:sp>
      <p:sp>
        <p:nvSpPr>
          <p:cNvPr id="1203" name="1173 Elipse"/>
          <p:cNvSpPr/>
          <p:nvPr/>
        </p:nvSpPr>
        <p:spPr>
          <a:xfrm>
            <a:off x="654909" y="2170128"/>
            <a:ext cx="138079" cy="13807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900" b="1" dirty="0">
                <a:latin typeface="Montserrat" pitchFamily="50" charset="0"/>
              </a:rPr>
              <a:t>3</a:t>
            </a:r>
          </a:p>
        </p:txBody>
      </p:sp>
      <p:pic>
        <p:nvPicPr>
          <p:cNvPr id="1028" name="Picture 4" descr="Bandera de Vietnam | Banderas-mundo.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88" y="1944329"/>
            <a:ext cx="167449" cy="11163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andeira do México - PNG Transparent - Image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294" y="2242491"/>
            <a:ext cx="174243" cy="99713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1171 Elipse"/>
          <p:cNvSpPr/>
          <p:nvPr/>
        </p:nvSpPr>
        <p:spPr>
          <a:xfrm>
            <a:off x="4646770" y="1691848"/>
            <a:ext cx="144000" cy="13807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63" name="1172 Elipse"/>
          <p:cNvSpPr/>
          <p:nvPr/>
        </p:nvSpPr>
        <p:spPr>
          <a:xfrm>
            <a:off x="4646770" y="1935471"/>
            <a:ext cx="144000" cy="13807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900" b="1" dirty="0">
              <a:latin typeface="Montserrat" pitchFamily="50" charset="0"/>
            </a:endParaRPr>
          </a:p>
        </p:txBody>
      </p:sp>
      <p:sp>
        <p:nvSpPr>
          <p:cNvPr id="64" name="1173 Elipse"/>
          <p:cNvSpPr/>
          <p:nvPr/>
        </p:nvSpPr>
        <p:spPr>
          <a:xfrm>
            <a:off x="4646769" y="2170128"/>
            <a:ext cx="144000" cy="13807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600" b="1" dirty="0">
              <a:latin typeface="Montserrat" pitchFamily="50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66872" y="2132198"/>
            <a:ext cx="5114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39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4466116" y="1889962"/>
            <a:ext cx="5138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38</a:t>
            </a:r>
          </a:p>
        </p:txBody>
      </p:sp>
      <p:sp>
        <p:nvSpPr>
          <p:cNvPr id="70" name="CuadroTexto 69"/>
          <p:cNvSpPr txBox="1"/>
          <p:nvPr/>
        </p:nvSpPr>
        <p:spPr>
          <a:xfrm>
            <a:off x="4468345" y="1655662"/>
            <a:ext cx="5099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" dirty="0">
                <a:solidFill>
                  <a:schemeClr val="bg1"/>
                </a:solidFill>
                <a:latin typeface="Montserrat" panose="00000500000000000000" pitchFamily="50" charset="0"/>
              </a:rPr>
              <a:t>37</a:t>
            </a:r>
          </a:p>
        </p:txBody>
      </p:sp>
      <p:pic>
        <p:nvPicPr>
          <p:cNvPr id="1036" name="Picture 12" descr="Flags Jeopardy Templa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25051" y="1961197"/>
            <a:ext cx="148479" cy="98986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igeria Flag Wallpapers - Top Free Nigeria Flag Background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31479" y="2221502"/>
            <a:ext cx="147387" cy="97662"/>
          </a:xfrm>
          <a:prstGeom prst="ellipse">
            <a:avLst/>
          </a:prstGeom>
          <a:ln w="3175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stA="0" endPos="650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32892" y="332656"/>
            <a:ext cx="27057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Health self-perception - Overall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54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975702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55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2890445" y="6237312"/>
            <a:ext cx="3363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Q1. How do you consider your overall health in general?</a:t>
            </a:r>
          </a:p>
        </p:txBody>
      </p:sp>
    </p:spTree>
    <p:extLst>
      <p:ext uri="{BB962C8B-B14F-4D97-AF65-F5344CB8AC3E}">
        <p14:creationId xmlns:p14="http://schemas.microsoft.com/office/powerpoint/2010/main" val="8614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CuadroTexto"/>
          <p:cNvSpPr txBox="1"/>
          <p:nvPr/>
        </p:nvSpPr>
        <p:spPr>
          <a:xfrm>
            <a:off x="-252536" y="620688"/>
            <a:ext cx="9540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Century" panose="02040604050505020304" pitchFamily="18" charset="0"/>
              </a:rPr>
              <a:t>OWN OVERALL HEALTH</a:t>
            </a:r>
          </a:p>
          <a:p>
            <a:pPr algn="ctr"/>
            <a:r>
              <a:rPr lang="es-ES" sz="4400" b="1" dirty="0">
                <a:latin typeface="Century" panose="02040604050505020304" pitchFamily="18" charset="0"/>
              </a:rPr>
              <a:t>RATING</a:t>
            </a:r>
            <a:endParaRPr lang="es-PE" sz="4400" b="1" dirty="0">
              <a:latin typeface="Century" panose="020406040505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8000" r="11151" b="8000"/>
          <a:stretch/>
        </p:blipFill>
        <p:spPr>
          <a:xfrm>
            <a:off x="2806662" y="2155498"/>
            <a:ext cx="3709553" cy="40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6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557306047"/>
              </p:ext>
            </p:extLst>
          </p:nvPr>
        </p:nvGraphicFramePr>
        <p:xfrm>
          <a:off x="2224155" y="1892205"/>
          <a:ext cx="6336705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5" name="24 Conector recto"/>
          <p:cNvCxnSpPr/>
          <p:nvPr/>
        </p:nvCxnSpPr>
        <p:spPr>
          <a:xfrm>
            <a:off x="-237497" y="1493738"/>
            <a:ext cx="0" cy="34029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-237497" y="2422421"/>
            <a:ext cx="0" cy="34029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-237497" y="3351104"/>
            <a:ext cx="0" cy="34029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-237497" y="4279787"/>
            <a:ext cx="0" cy="34029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-237497" y="5208470"/>
            <a:ext cx="0" cy="340295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1124000" y="2212132"/>
            <a:ext cx="5137045" cy="295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32993"/>
              </p:ext>
            </p:extLst>
          </p:nvPr>
        </p:nvGraphicFramePr>
        <p:xfrm>
          <a:off x="467544" y="1987156"/>
          <a:ext cx="1446322" cy="3048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7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380">
                  <a:extLst>
                    <a:ext uri="{9D8B030D-6E8A-4147-A177-3AD203B41FA5}">
                      <a16:colId xmlns:a16="http://schemas.microsoft.com/office/drawing/2014/main" val="3250770595"/>
                    </a:ext>
                  </a:extLst>
                </a:gridCol>
              </a:tblGrid>
              <a:tr h="760244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72%</a:t>
                      </a:r>
                      <a:endParaRPr lang="es-PE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6A6AE2"/>
                          </a:solidFill>
                        </a:rPr>
                        <a:t>66%</a:t>
                      </a:r>
                      <a:endParaRPr lang="es-PE" sz="1400" b="1" dirty="0">
                        <a:solidFill>
                          <a:srgbClr val="6A6AE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424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68%</a:t>
                      </a:r>
                      <a:endParaRPr lang="es-PE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6A6AE2"/>
                          </a:solidFill>
                        </a:rPr>
                        <a:t>66%</a:t>
                      </a:r>
                      <a:endParaRPr lang="es-PE" sz="1400" b="1" dirty="0">
                        <a:solidFill>
                          <a:srgbClr val="6A6AE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6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  <a:endParaRPr lang="es-PE" sz="1400" b="1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6A6AE2"/>
                          </a:solidFill>
                        </a:rPr>
                        <a:t>67%</a:t>
                      </a:r>
                      <a:endParaRPr lang="es-PE" sz="1400" b="1" dirty="0">
                        <a:solidFill>
                          <a:srgbClr val="6A6AE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445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New</a:t>
                      </a:r>
                      <a:endParaRPr lang="es-PE" sz="14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solidFill>
                            <a:srgbClr val="6A6AE2"/>
                          </a:solidFill>
                        </a:rPr>
                        <a:t>68%</a:t>
                      </a:r>
                      <a:endParaRPr lang="es-PE" sz="1400" b="1" dirty="0">
                        <a:solidFill>
                          <a:srgbClr val="6A6AE2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7415815"/>
                  </a:ext>
                </a:extLst>
              </a:tr>
            </a:tbl>
          </a:graphicData>
        </a:graphic>
      </p:graphicFrame>
      <p:sp>
        <p:nvSpPr>
          <p:cNvPr id="1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523487" y="1624733"/>
            <a:ext cx="1390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2022/       </a:t>
            </a:r>
            <a:r>
              <a:rPr lang="en-US" sz="1400" b="1" dirty="0">
                <a:solidFill>
                  <a:srgbClr val="6A6AE2"/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2024</a:t>
            </a:r>
          </a:p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Arial" pitchFamily="34" charset="0"/>
              </a:rPr>
              <a:t>2023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42" name="13 CuadroTexto"/>
          <p:cNvSpPr txBox="1"/>
          <p:nvPr/>
        </p:nvSpPr>
        <p:spPr>
          <a:xfrm>
            <a:off x="755576" y="804193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HOW WOULD YOU RATE EACH OF THE FOLLOWING ASPECTS, 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WHEN THINKING OF YOUR OVERALL HEALTH…? </a:t>
            </a:r>
          </a:p>
        </p:txBody>
      </p:sp>
      <p:sp>
        <p:nvSpPr>
          <p:cNvPr id="36" name="9 CuadroTexto">
            <a:extLst>
              <a:ext uri="{FF2B5EF4-FFF2-40B4-BE49-F238E27FC236}">
                <a16:creationId xmlns:a16="http://schemas.microsoft.com/office/drawing/2014/main" id="{350190EB-12C7-4BEF-9CF1-C0EA7E2A810F}"/>
              </a:ext>
            </a:extLst>
          </p:cNvPr>
          <p:cNvSpPr txBox="1"/>
          <p:nvPr/>
        </p:nvSpPr>
        <p:spPr>
          <a:xfrm>
            <a:off x="246936" y="307287"/>
            <a:ext cx="7640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Verdana" pitchFamily="34" charset="0"/>
                <a:cs typeface="Calibri Light" panose="020F0302020204030204" pitchFamily="34" charset="0"/>
              </a:rPr>
              <a:t>Summary of Overall health rating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within total population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ea typeface="Verdana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E0EDAC-DB32-48CD-8D82-DD4070051472}"/>
              </a:ext>
            </a:extLst>
          </p:cNvPr>
          <p:cNvSpPr txBox="1"/>
          <p:nvPr/>
        </p:nvSpPr>
        <p:spPr>
          <a:xfrm>
            <a:off x="539750" y="1271316"/>
            <a:ext cx="1141954" cy="276999"/>
          </a:xfrm>
          <a:prstGeom prst="rect">
            <a:avLst/>
          </a:prstGeom>
          <a:solidFill>
            <a:srgbClr val="B4B3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/>
              <a:t>TTB</a:t>
            </a:r>
          </a:p>
        </p:txBody>
      </p:sp>
      <p:sp>
        <p:nvSpPr>
          <p:cNvPr id="43" name="26 CuadroTexto">
            <a:extLst>
              <a:ext uri="{FF2B5EF4-FFF2-40B4-BE49-F238E27FC236}">
                <a16:creationId xmlns:a16="http://schemas.microsoft.com/office/drawing/2014/main" id="{F04685E6-944D-4F45-A151-1F541FE696A6}"/>
              </a:ext>
            </a:extLst>
          </p:cNvPr>
          <p:cNvSpPr txBox="1"/>
          <p:nvPr/>
        </p:nvSpPr>
        <p:spPr>
          <a:xfrm>
            <a:off x="1808399" y="6237312"/>
            <a:ext cx="55272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</a:rPr>
              <a:t>Q2. </a:t>
            </a:r>
            <a:r>
              <a:rPr lang="en-US" sz="1100" dirty="0"/>
              <a:t>How would you rate each of the following aspects, when thinking of your overall health? 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90620"/>
              </p:ext>
            </p:extLst>
          </p:nvPr>
        </p:nvGraphicFramePr>
        <p:xfrm>
          <a:off x="2070797" y="5366948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" name="Rectangle 102"/>
          <p:cNvSpPr>
            <a:spLocks noChangeArrowheads="1"/>
          </p:cNvSpPr>
          <p:nvPr/>
        </p:nvSpPr>
        <p:spPr bwMode="auto">
          <a:xfrm>
            <a:off x="1796045" y="5458352"/>
            <a:ext cx="215900" cy="160337"/>
          </a:xfrm>
          <a:prstGeom prst="rect">
            <a:avLst/>
          </a:prstGeom>
          <a:solidFill>
            <a:srgbClr val="6A6AE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7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856779"/>
              </p:ext>
            </p:extLst>
          </p:nvPr>
        </p:nvGraphicFramePr>
        <p:xfrm>
          <a:off x="3564723" y="5360221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good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" name="Rectangle 102"/>
          <p:cNvSpPr>
            <a:spLocks noChangeArrowheads="1"/>
          </p:cNvSpPr>
          <p:nvPr/>
        </p:nvSpPr>
        <p:spPr bwMode="auto">
          <a:xfrm>
            <a:off x="3289971" y="5458352"/>
            <a:ext cx="215900" cy="160337"/>
          </a:xfrm>
          <a:prstGeom prst="rect">
            <a:avLst/>
          </a:prstGeom>
          <a:solidFill>
            <a:srgbClr val="4BB0BE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49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81946"/>
              </p:ext>
            </p:extLst>
          </p:nvPr>
        </p:nvGraphicFramePr>
        <p:xfrm>
          <a:off x="5148064" y="5370466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poor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" name="Rectangle 102"/>
          <p:cNvSpPr>
            <a:spLocks noChangeArrowheads="1"/>
          </p:cNvSpPr>
          <p:nvPr/>
        </p:nvSpPr>
        <p:spPr bwMode="auto">
          <a:xfrm>
            <a:off x="4873312" y="5458352"/>
            <a:ext cx="215900" cy="160337"/>
          </a:xfrm>
          <a:prstGeom prst="rect">
            <a:avLst/>
          </a:prstGeom>
          <a:solidFill>
            <a:srgbClr val="FFD0C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graphicFrame>
        <p:nvGraphicFramePr>
          <p:cNvPr id="51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029819"/>
              </p:ext>
            </p:extLst>
          </p:nvPr>
        </p:nvGraphicFramePr>
        <p:xfrm>
          <a:off x="7033565" y="5354378"/>
          <a:ext cx="952128" cy="325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275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poor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Rectangle 102"/>
          <p:cNvSpPr>
            <a:spLocks noChangeArrowheads="1"/>
          </p:cNvSpPr>
          <p:nvPr/>
        </p:nvSpPr>
        <p:spPr bwMode="auto">
          <a:xfrm>
            <a:off x="6756484" y="5459412"/>
            <a:ext cx="215900" cy="160337"/>
          </a:xfrm>
          <a:prstGeom prst="rect">
            <a:avLst/>
          </a:prstGeom>
          <a:solidFill>
            <a:srgbClr val="EC675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defTabSz="914400">
              <a:spcBef>
                <a:spcPct val="50000"/>
              </a:spcBef>
              <a:defRPr/>
            </a:pPr>
            <a:endParaRPr lang="en-GB" dirty="0">
              <a:latin typeface="Calibri Light" panose="020F0302020204030204" pitchFamily="34" charset="0"/>
              <a:ea typeface="+mn-ea"/>
            </a:endParaRPr>
          </a:p>
        </p:txBody>
      </p:sp>
      <p:sp>
        <p:nvSpPr>
          <p:cNvPr id="53" name="30 Rectángulo redondeado"/>
          <p:cNvSpPr/>
          <p:nvPr/>
        </p:nvSpPr>
        <p:spPr>
          <a:xfrm>
            <a:off x="1162125" y="3005336"/>
            <a:ext cx="5031330" cy="2718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5" name="30 Rectángulo redondeado"/>
          <p:cNvSpPr/>
          <p:nvPr/>
        </p:nvSpPr>
        <p:spPr>
          <a:xfrm>
            <a:off x="1162125" y="3793898"/>
            <a:ext cx="5098920" cy="2859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6" name="30 Rectángulo redondeado"/>
          <p:cNvSpPr/>
          <p:nvPr/>
        </p:nvSpPr>
        <p:spPr>
          <a:xfrm>
            <a:off x="1162125" y="4570083"/>
            <a:ext cx="5156447" cy="299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36" y="6382745"/>
            <a:ext cx="868680" cy="266700"/>
          </a:xfrm>
          <a:prstGeom prst="rect">
            <a:avLst/>
          </a:prstGeom>
        </p:spPr>
      </p:pic>
      <p:graphicFrame>
        <p:nvGraphicFramePr>
          <p:cNvPr id="35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393570"/>
              </p:ext>
            </p:extLst>
          </p:nvPr>
        </p:nvGraphicFramePr>
        <p:xfrm>
          <a:off x="2251720" y="1923565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Fitness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483700"/>
              </p:ext>
            </p:extLst>
          </p:nvPr>
        </p:nvGraphicFramePr>
        <p:xfrm>
          <a:off x="2259766" y="2727921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415558"/>
              </p:ext>
            </p:extLst>
          </p:nvPr>
        </p:nvGraphicFramePr>
        <p:xfrm>
          <a:off x="2259766" y="3574731"/>
          <a:ext cx="1647670" cy="2149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7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93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Stress/ Mental </a:t>
                      </a:r>
                      <a:r>
                        <a:rPr lang="es-PE" sz="12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26782"/>
              </p:ext>
            </p:extLst>
          </p:nvPr>
        </p:nvGraphicFramePr>
        <p:xfrm>
          <a:off x="2259766" y="4280110"/>
          <a:ext cx="952128" cy="356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6598">
                <a:tc>
                  <a:txBody>
                    <a:bodyPr/>
                    <a:lstStyle/>
                    <a:p>
                      <a:pPr marL="0" lvl="0" algn="l" defTabSz="914400" rtl="0" eaLnBrk="1" fontAlgn="t" latinLnBrk="0" hangingPunct="1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Sleeping</a:t>
                      </a:r>
                      <a:endParaRPr lang="es-PE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599" y="6017567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*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In 2022/2023, the question focused solely on stress.</a:t>
            </a:r>
          </a:p>
        </p:txBody>
      </p:sp>
      <p:sp>
        <p:nvSpPr>
          <p:cNvPr id="40" name="8 CuadroTexto">
            <a:extLst>
              <a:ext uri="{FF2B5EF4-FFF2-40B4-BE49-F238E27FC236}">
                <a16:creationId xmlns:a16="http://schemas.microsoft.com/office/drawing/2014/main" id="{7A752617-463F-4636-B2B1-48DAC6F656FF}"/>
              </a:ext>
            </a:extLst>
          </p:cNvPr>
          <p:cNvSpPr txBox="1"/>
          <p:nvPr/>
        </p:nvSpPr>
        <p:spPr>
          <a:xfrm>
            <a:off x="971600" y="5782676"/>
            <a:ext cx="800838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Source: WIN 2024. Base: </a:t>
            </a:r>
            <a:r>
              <a:rPr lang="es-PE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33866 cases. 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percentages of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Dk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Nr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have not been plotted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54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VOICES">
      <a:dk1>
        <a:sysClr val="windowText" lastClr="000000"/>
      </a:dk1>
      <a:lt1>
        <a:sysClr val="window" lastClr="FFFFFF"/>
      </a:lt1>
      <a:dk2>
        <a:srgbClr val="FFF334"/>
      </a:dk2>
      <a:lt2>
        <a:srgbClr val="F7941E"/>
      </a:lt2>
      <a:accent1>
        <a:srgbClr val="EF4130"/>
      </a:accent1>
      <a:accent2>
        <a:srgbClr val="33A3DC"/>
      </a:accent2>
      <a:accent3>
        <a:srgbClr val="D7DF23"/>
      </a:accent3>
      <a:accent4>
        <a:srgbClr val="E0861A"/>
      </a:accent4>
      <a:accent5>
        <a:srgbClr val="D71920"/>
      </a:accent5>
      <a:accent6>
        <a:srgbClr val="312A4B"/>
      </a:accent6>
      <a:hlink>
        <a:srgbClr val="1B1130"/>
      </a:hlink>
      <a:folHlink>
        <a:srgbClr val="800080"/>
      </a:folHlink>
    </a:clrScheme>
    <a:fontScheme name="VOIC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VOICES">
      <a:dk1>
        <a:sysClr val="windowText" lastClr="000000"/>
      </a:dk1>
      <a:lt1>
        <a:sysClr val="window" lastClr="FFFFFF"/>
      </a:lt1>
      <a:dk2>
        <a:srgbClr val="FFF334"/>
      </a:dk2>
      <a:lt2>
        <a:srgbClr val="F7941E"/>
      </a:lt2>
      <a:accent1>
        <a:srgbClr val="EF4130"/>
      </a:accent1>
      <a:accent2>
        <a:srgbClr val="33A3DC"/>
      </a:accent2>
      <a:accent3>
        <a:srgbClr val="D7DF23"/>
      </a:accent3>
      <a:accent4>
        <a:srgbClr val="E0861A"/>
      </a:accent4>
      <a:accent5>
        <a:srgbClr val="D71920"/>
      </a:accent5>
      <a:accent6>
        <a:srgbClr val="312A4B"/>
      </a:accent6>
      <a:hlink>
        <a:srgbClr val="1B1130"/>
      </a:hlink>
      <a:folHlink>
        <a:srgbClr val="800080"/>
      </a:folHlink>
    </a:clrScheme>
    <a:fontScheme name="VOIC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5721</TotalTime>
  <Words>5969</Words>
  <Application>Microsoft Office PowerPoint</Application>
  <PresentationFormat>Presentazione su schermo (4:3)</PresentationFormat>
  <Paragraphs>2276</Paragraphs>
  <Slides>48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48</vt:i4>
      </vt:variant>
    </vt:vector>
  </HeadingPairs>
  <TitlesOfParts>
    <vt:vector size="58" baseType="lpstr">
      <vt:lpstr>Arial</vt:lpstr>
      <vt:lpstr>Calibri</vt:lpstr>
      <vt:lpstr>Calibri Light</vt:lpstr>
      <vt:lpstr>Century</vt:lpstr>
      <vt:lpstr>Lato Light</vt:lpstr>
      <vt:lpstr>League Spartan</vt:lpstr>
      <vt:lpstr>Montserrat</vt:lpstr>
      <vt:lpstr>Poppins</vt:lpstr>
      <vt:lpstr>Tema de Office</vt:lpstr>
      <vt:lpstr>3_Tema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Passalacqua</dc:creator>
  <cp:lastModifiedBy>coordinator@winmr.com</cp:lastModifiedBy>
  <cp:revision>5038</cp:revision>
  <cp:lastPrinted>2018-02-25T16:05:53Z</cp:lastPrinted>
  <dcterms:created xsi:type="dcterms:W3CDTF">2012-08-28T18:56:50Z</dcterms:created>
  <dcterms:modified xsi:type="dcterms:W3CDTF">2024-03-22T05:58:10Z</dcterms:modified>
</cp:coreProperties>
</file>